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7" r:id="rId6"/>
    <p:sldId id="258" r:id="rId7"/>
    <p:sldId id="259" r:id="rId8"/>
    <p:sldId id="261" r:id="rId9"/>
    <p:sldId id="260" r:id="rId10"/>
    <p:sldId id="335" r:id="rId11"/>
  </p:sldIdLst>
  <p:sldSz cx="14630400" cy="8229600"/>
  <p:notesSz cx="6858000" cy="9144000"/>
  <p:defaultTextStyle>
    <a:defPPr>
      <a:defRPr lang="en-US"/>
    </a:defPPr>
    <a:lvl1pPr marL="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" userDrawn="1">
          <p15:clr>
            <a:srgbClr val="A4A3A4"/>
          </p15:clr>
        </p15:guide>
        <p15:guide id="2" orient="horz" pos="2592" userDrawn="1">
          <p15:clr>
            <a:srgbClr val="A4A3A4"/>
          </p15:clr>
        </p15:guide>
        <p15:guide id="3" orient="horz" pos="4522" userDrawn="1">
          <p15:clr>
            <a:srgbClr val="A4A3A4"/>
          </p15:clr>
        </p15:guide>
        <p15:guide id="4" orient="horz" pos="4896" userDrawn="1">
          <p15:clr>
            <a:srgbClr val="A4A3A4"/>
          </p15:clr>
        </p15:guide>
        <p15:guide id="5" pos="7488" userDrawn="1">
          <p15:clr>
            <a:srgbClr val="A4A3A4"/>
          </p15:clr>
        </p15:guide>
        <p15:guide id="6" pos="432" userDrawn="1">
          <p15:clr>
            <a:srgbClr val="A4A3A4"/>
          </p15:clr>
        </p15:guide>
        <p15:guide id="7" pos="3024" userDrawn="1">
          <p15:clr>
            <a:srgbClr val="A4A3A4"/>
          </p15:clr>
        </p15:guide>
        <p15:guide id="8" pos="3312" userDrawn="1">
          <p15:clr>
            <a:srgbClr val="A4A3A4"/>
          </p15:clr>
        </p15:guide>
        <p15:guide id="9" pos="4464" userDrawn="1">
          <p15:clr>
            <a:srgbClr val="A4A3A4"/>
          </p15:clr>
        </p15:guide>
        <p15:guide id="10" pos="4608" userDrawn="1">
          <p15:clr>
            <a:srgbClr val="A4A3A4"/>
          </p15:clr>
        </p15:guide>
        <p15:guide id="11" pos="4752" userDrawn="1">
          <p15:clr>
            <a:srgbClr val="A4A3A4"/>
          </p15:clr>
        </p15:guide>
        <p15:guide id="12" pos="5904" userDrawn="1">
          <p15:clr>
            <a:srgbClr val="A4A3A4"/>
          </p15:clr>
        </p15:guide>
        <p15:guide id="13" pos="6192" userDrawn="1">
          <p15:clr>
            <a:srgbClr val="A4A3A4"/>
          </p15:clr>
        </p15:guide>
        <p15:guide id="14" pos="87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9781"/>
    <a:srgbClr val="DA7194"/>
    <a:srgbClr val="B8EB97"/>
    <a:srgbClr val="4C8E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590F0D-ED41-4882-A9B6-FE360F9AB463}" v="60" dt="2019-09-27T08:18:40.172"/>
  </p1510:revLst>
</p1510:revInfo>
</file>

<file path=ppt/tableStyles.xml><?xml version="1.0" encoding="utf-8"?>
<a:tblStyleLst xmlns:a="http://schemas.openxmlformats.org/drawingml/2006/main" def="{45BD5076-5073-49C7-9E08-65982F3C9860}">
  <a:tblStyle styleId="{45BD5076-5073-49C7-9E08-65982F3C9860}" styleName="DXC Table">
    <a:wholeTbl>
      <a:tcTxStyle>
        <a:fontRef idx="minor"/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rgbClr val="000000"/>
              </a:solidFill>
            </a:ln>
          </a:top>
          <a:bottom>
            <a:ln w="6350">
              <a:solidFill>
                <a:srgbClr val="000000"/>
              </a:solidFill>
            </a:ln>
          </a:bottom>
          <a:insideH>
            <a:ln w="6350">
              <a:solidFill>
                <a:srgbClr val="000000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lastCol>
      <a:tcTxStyle b="on">
        <a:fontRef idx="major"/>
        <a:srgbClr val="000000"/>
      </a:tcTxStyle>
      <a:tcStyle>
        <a:tcBdr/>
      </a:tcStyle>
    </a:lastCol>
    <a:firstCol>
      <a:tcTxStyle b="on">
        <a:fontRef idx="major"/>
        <a:srgbClr val="000000"/>
      </a:tcTxStyle>
      <a:tcStyle>
        <a:tcBdr/>
      </a:tcStyle>
    </a:firstCol>
    <a:lastRow>
      <a:tcTxStyle b="on">
        <a:fontRef idx="major"/>
        <a:srgbClr val="000000"/>
      </a:tcTxStyle>
      <a:tcStyle>
        <a:tcBdr>
          <a:top>
            <a:ln w="19050">
              <a:solidFill>
                <a:srgbClr val="000000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 b="on">
        <a:fontRef idx="major"/>
        <a:srgbClr val="000000"/>
      </a:tcTxStyle>
      <a:tcStyle>
        <a:tcBdr>
          <a:top>
            <a:ln>
              <a:noFill/>
            </a:ln>
          </a:top>
          <a:bottom>
            <a:ln w="19050">
              <a:solidFill>
                <a:srgbClr val="000000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90"/>
  </p:normalViewPr>
  <p:slideViewPr>
    <p:cSldViewPr snapToGrid="0" snapToObjects="1" showGuides="1">
      <p:cViewPr varScale="1">
        <p:scale>
          <a:sx n="97" d="100"/>
          <a:sy n="97" d="100"/>
        </p:scale>
        <p:origin x="114" y="324"/>
      </p:cViewPr>
      <p:guideLst>
        <p:guide orient="horz" pos="403"/>
        <p:guide orient="horz" pos="2592"/>
        <p:guide orient="horz" pos="4522"/>
        <p:guide orient="horz" pos="4896"/>
        <p:guide pos="7488"/>
        <p:guide pos="432"/>
        <p:guide pos="3024"/>
        <p:guide pos="3312"/>
        <p:guide pos="4464"/>
        <p:guide pos="4608"/>
        <p:guide pos="4752"/>
        <p:guide pos="5904"/>
        <p:guide pos="6192"/>
        <p:guide pos="87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6312"/>
    </p:cViewPr>
  </p:sorterViewPr>
  <p:notesViewPr>
    <p:cSldViewPr snapToGrid="0" snapToObjects="1" showGuides="1">
      <p:cViewPr varScale="1">
        <p:scale>
          <a:sx n="107" d="100"/>
          <a:sy n="107" d="100"/>
        </p:scale>
        <p:origin x="-5200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Users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Sheet1!$A$2:$A$12</c:f>
              <c:numCache>
                <c:formatCode>d\-mmm</c:formatCode>
                <c:ptCount val="11"/>
                <c:pt idx="0">
                  <c:v>43724</c:v>
                </c:pt>
                <c:pt idx="1">
                  <c:v>43725</c:v>
                </c:pt>
                <c:pt idx="2">
                  <c:v>43726</c:v>
                </c:pt>
                <c:pt idx="3">
                  <c:v>43727</c:v>
                </c:pt>
                <c:pt idx="4">
                  <c:v>43728</c:v>
                </c:pt>
                <c:pt idx="5">
                  <c:v>43729</c:v>
                </c:pt>
                <c:pt idx="6">
                  <c:v>43730</c:v>
                </c:pt>
                <c:pt idx="7">
                  <c:v>43731</c:v>
                </c:pt>
                <c:pt idx="8">
                  <c:v>43732</c:v>
                </c:pt>
                <c:pt idx="9">
                  <c:v>43733</c:v>
                </c:pt>
                <c:pt idx="10">
                  <c:v>43734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1003</c:v>
                </c:pt>
                <c:pt idx="1">
                  <c:v>605</c:v>
                </c:pt>
                <c:pt idx="2">
                  <c:v>554</c:v>
                </c:pt>
                <c:pt idx="3">
                  <c:v>316</c:v>
                </c:pt>
                <c:pt idx="4">
                  <c:v>206</c:v>
                </c:pt>
                <c:pt idx="5">
                  <c:v>19</c:v>
                </c:pt>
                <c:pt idx="6">
                  <c:v>36</c:v>
                </c:pt>
                <c:pt idx="7">
                  <c:v>160</c:v>
                </c:pt>
                <c:pt idx="8">
                  <c:v>134</c:v>
                </c:pt>
                <c:pt idx="9">
                  <c:v>68</c:v>
                </c:pt>
                <c:pt idx="10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C0-4F91-A691-9B4CA4B476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Page Views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Sheet1!$A$2:$A$12</c:f>
              <c:numCache>
                <c:formatCode>d\-mmm</c:formatCode>
                <c:ptCount val="11"/>
                <c:pt idx="0">
                  <c:v>43724</c:v>
                </c:pt>
                <c:pt idx="1">
                  <c:v>43725</c:v>
                </c:pt>
                <c:pt idx="2">
                  <c:v>43726</c:v>
                </c:pt>
                <c:pt idx="3">
                  <c:v>43727</c:v>
                </c:pt>
                <c:pt idx="4">
                  <c:v>43728</c:v>
                </c:pt>
                <c:pt idx="5">
                  <c:v>43729</c:v>
                </c:pt>
                <c:pt idx="6">
                  <c:v>43730</c:v>
                </c:pt>
                <c:pt idx="7">
                  <c:v>43731</c:v>
                </c:pt>
                <c:pt idx="8">
                  <c:v>43732</c:v>
                </c:pt>
                <c:pt idx="9">
                  <c:v>43733</c:v>
                </c:pt>
                <c:pt idx="10">
                  <c:v>43734</c:v>
                </c:pt>
              </c:numCache>
            </c:num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2663</c:v>
                </c:pt>
                <c:pt idx="1">
                  <c:v>1510</c:v>
                </c:pt>
                <c:pt idx="2">
                  <c:v>1302</c:v>
                </c:pt>
                <c:pt idx="3">
                  <c:v>803</c:v>
                </c:pt>
                <c:pt idx="4">
                  <c:v>487</c:v>
                </c:pt>
                <c:pt idx="5">
                  <c:v>31</c:v>
                </c:pt>
                <c:pt idx="6">
                  <c:v>71</c:v>
                </c:pt>
                <c:pt idx="7">
                  <c:v>342</c:v>
                </c:pt>
                <c:pt idx="8">
                  <c:v>396</c:v>
                </c:pt>
                <c:pt idx="9">
                  <c:v>215</c:v>
                </c:pt>
                <c:pt idx="10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5C0-4F91-A691-9B4CA4B476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74296920"/>
        <c:axId val="1074291344"/>
      </c:barChart>
      <c:dateAx>
        <c:axId val="1074296920"/>
        <c:scaling>
          <c:orientation val="minMax"/>
        </c:scaling>
        <c:delete val="0"/>
        <c:axPos val="b"/>
        <c:numFmt formatCode="d\-m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4291344"/>
        <c:crosses val="autoZero"/>
        <c:auto val="1"/>
        <c:lblOffset val="100"/>
        <c:baseTimeUnit val="days"/>
      </c:dateAx>
      <c:valAx>
        <c:axId val="1074291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4296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A647E0-039D-4C73-837D-C6C63DC93BA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31B8AFFC-223B-477B-B281-E5D022017A85}">
      <dgm:prSet phldrT="[Text]" custT="1"/>
      <dgm:spPr/>
      <dgm:t>
        <a:bodyPr/>
        <a:lstStyle/>
        <a:p>
          <a:r>
            <a:rPr lang="en-GB" sz="3200" b="1" dirty="0"/>
            <a:t>Submission Window</a:t>
          </a:r>
          <a:br>
            <a:rPr lang="en-GB" sz="3200" b="1" dirty="0"/>
          </a:br>
          <a:r>
            <a:rPr lang="en-GB" sz="1600" dirty="0">
              <a:solidFill>
                <a:schemeClr val="bg1"/>
              </a:solidFill>
            </a:rPr>
            <a:t>August 1</a:t>
          </a:r>
          <a:r>
            <a:rPr lang="en-GB" sz="1600" baseline="30000" dirty="0">
              <a:solidFill>
                <a:schemeClr val="bg1"/>
              </a:solidFill>
            </a:rPr>
            <a:t>st</a:t>
          </a:r>
          <a:r>
            <a:rPr lang="en-GB" sz="1600" dirty="0">
              <a:solidFill>
                <a:schemeClr val="bg1"/>
              </a:solidFill>
            </a:rPr>
            <a:t> ~ September 11th</a:t>
          </a:r>
          <a:endParaRPr lang="en-GB" sz="3200" b="1" dirty="0"/>
        </a:p>
      </dgm:t>
    </dgm:pt>
    <dgm:pt modelId="{F06B408F-2C9F-4361-AB41-DE5C75B5BAED}" type="parTrans" cxnId="{5223398F-D2EC-42DD-8412-F52525CAAE0E}">
      <dgm:prSet/>
      <dgm:spPr/>
      <dgm:t>
        <a:bodyPr/>
        <a:lstStyle/>
        <a:p>
          <a:endParaRPr lang="en-GB" sz="1400" b="1"/>
        </a:p>
      </dgm:t>
    </dgm:pt>
    <dgm:pt modelId="{BE108724-3F25-4ABF-ABF6-C56414426002}" type="sibTrans" cxnId="{5223398F-D2EC-42DD-8412-F52525CAAE0E}">
      <dgm:prSet/>
      <dgm:spPr/>
      <dgm:t>
        <a:bodyPr/>
        <a:lstStyle/>
        <a:p>
          <a:endParaRPr lang="en-GB" sz="1400" b="1"/>
        </a:p>
      </dgm:t>
    </dgm:pt>
    <dgm:pt modelId="{64341453-7333-4E3C-8B52-9F92FF100345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GB" sz="3200" b="1" kern="1200" dirty="0">
              <a:solidFill>
                <a:schemeClr val="tx1"/>
              </a:solidFill>
            </a:rPr>
            <a:t>People Vote</a:t>
          </a:r>
          <a:br>
            <a:rPr lang="en-GB" sz="3200" b="1" kern="1200" dirty="0">
              <a:solidFill>
                <a:schemeClr val="tx1"/>
              </a:solidFill>
            </a:rPr>
          </a:br>
          <a:r>
            <a:rPr lang="en-GB" sz="1600" b="0" kern="1200" dirty="0">
              <a:solidFill>
                <a:schemeClr val="tx1"/>
              </a:solidFill>
            </a:rPr>
            <a:t>September 16</a:t>
          </a:r>
          <a:r>
            <a:rPr lang="en-GB" sz="1600" b="0" kern="1200" baseline="30000" dirty="0">
              <a:solidFill>
                <a:schemeClr val="tx1"/>
              </a:solidFill>
            </a:rPr>
            <a:t>th ~ </a:t>
          </a:r>
          <a:r>
            <a:rPr lang="en-GB" sz="1600" b="0" kern="1200" dirty="0">
              <a:solidFill>
                <a:srgbClr val="000000"/>
              </a:solidFill>
              <a:latin typeface="Arial"/>
              <a:ea typeface="+mn-ea"/>
              <a:cs typeface="+mn-cs"/>
            </a:rPr>
            <a:t>26</a:t>
          </a:r>
          <a:r>
            <a:rPr lang="en-GB" sz="1600" b="0" kern="1200" baseline="30000" dirty="0">
              <a:solidFill>
                <a:schemeClr val="tx1"/>
              </a:solidFill>
            </a:rPr>
            <a:t>th</a:t>
          </a:r>
          <a:endParaRPr lang="en-GB" sz="1600" b="0" kern="1200" dirty="0">
            <a:solidFill>
              <a:schemeClr val="tx1"/>
            </a:solidFill>
          </a:endParaRPr>
        </a:p>
      </dgm:t>
    </dgm:pt>
    <dgm:pt modelId="{48F91FFB-1D50-4F05-AA4C-D1FDFB80D49B}" type="parTrans" cxnId="{B5DC5F46-BA18-4F1A-8648-63DFB89960DA}">
      <dgm:prSet/>
      <dgm:spPr/>
      <dgm:t>
        <a:bodyPr/>
        <a:lstStyle/>
        <a:p>
          <a:endParaRPr lang="en-GB" sz="1400" b="1"/>
        </a:p>
      </dgm:t>
    </dgm:pt>
    <dgm:pt modelId="{53F47DAF-0B01-4AAB-8178-EC11C5C6C337}" type="sibTrans" cxnId="{B5DC5F46-BA18-4F1A-8648-63DFB89960DA}">
      <dgm:prSet/>
      <dgm:spPr/>
      <dgm:t>
        <a:bodyPr/>
        <a:lstStyle/>
        <a:p>
          <a:endParaRPr lang="en-GB" sz="1400" b="1"/>
        </a:p>
      </dgm:t>
    </dgm:pt>
    <dgm:pt modelId="{68E8950D-6A53-422B-868D-6339DA4D55EE}" type="pres">
      <dgm:prSet presAssocID="{38A647E0-039D-4C73-837D-C6C63DC93BAE}" presName="Name0" presStyleCnt="0">
        <dgm:presLayoutVars>
          <dgm:dir/>
          <dgm:resizeHandles val="exact"/>
        </dgm:presLayoutVars>
      </dgm:prSet>
      <dgm:spPr/>
    </dgm:pt>
    <dgm:pt modelId="{760B242D-18D6-455A-964E-85EB27C294B8}" type="pres">
      <dgm:prSet presAssocID="{31B8AFFC-223B-477B-B281-E5D022017A85}" presName="parTxOnly" presStyleLbl="node1" presStyleIdx="0" presStyleCnt="2">
        <dgm:presLayoutVars>
          <dgm:bulletEnabled val="1"/>
        </dgm:presLayoutVars>
      </dgm:prSet>
      <dgm:spPr/>
    </dgm:pt>
    <dgm:pt modelId="{38442B41-6EC4-46E3-8ACF-B828B25C35C5}" type="pres">
      <dgm:prSet presAssocID="{BE108724-3F25-4ABF-ABF6-C56414426002}" presName="parSpace" presStyleCnt="0"/>
      <dgm:spPr/>
    </dgm:pt>
    <dgm:pt modelId="{1813FF81-7319-48C3-ABE3-9280C3688435}" type="pres">
      <dgm:prSet presAssocID="{64341453-7333-4E3C-8B52-9F92FF100345}" presName="parTxOnly" presStyleLbl="node1" presStyleIdx="1" presStyleCnt="2">
        <dgm:presLayoutVars>
          <dgm:bulletEnabled val="1"/>
        </dgm:presLayoutVars>
      </dgm:prSet>
      <dgm:spPr/>
    </dgm:pt>
  </dgm:ptLst>
  <dgm:cxnLst>
    <dgm:cxn modelId="{B5DC5F46-BA18-4F1A-8648-63DFB89960DA}" srcId="{38A647E0-039D-4C73-837D-C6C63DC93BAE}" destId="{64341453-7333-4E3C-8B52-9F92FF100345}" srcOrd="1" destOrd="0" parTransId="{48F91FFB-1D50-4F05-AA4C-D1FDFB80D49B}" sibTransId="{53F47DAF-0B01-4AAB-8178-EC11C5C6C337}"/>
    <dgm:cxn modelId="{D4FE7E84-5F89-4726-8A92-98F64381E106}" type="presOf" srcId="{64341453-7333-4E3C-8B52-9F92FF100345}" destId="{1813FF81-7319-48C3-ABE3-9280C3688435}" srcOrd="0" destOrd="0" presId="urn:microsoft.com/office/officeart/2005/8/layout/hChevron3"/>
    <dgm:cxn modelId="{5223398F-D2EC-42DD-8412-F52525CAAE0E}" srcId="{38A647E0-039D-4C73-837D-C6C63DC93BAE}" destId="{31B8AFFC-223B-477B-B281-E5D022017A85}" srcOrd="0" destOrd="0" parTransId="{F06B408F-2C9F-4361-AB41-DE5C75B5BAED}" sibTransId="{BE108724-3F25-4ABF-ABF6-C56414426002}"/>
    <dgm:cxn modelId="{6F5146AF-2B64-4AED-A405-F29733B4AA14}" type="presOf" srcId="{31B8AFFC-223B-477B-B281-E5D022017A85}" destId="{760B242D-18D6-455A-964E-85EB27C294B8}" srcOrd="0" destOrd="0" presId="urn:microsoft.com/office/officeart/2005/8/layout/hChevron3"/>
    <dgm:cxn modelId="{CAA212F0-4ED0-4354-B538-70A356707E2F}" type="presOf" srcId="{38A647E0-039D-4C73-837D-C6C63DC93BAE}" destId="{68E8950D-6A53-422B-868D-6339DA4D55EE}" srcOrd="0" destOrd="0" presId="urn:microsoft.com/office/officeart/2005/8/layout/hChevron3"/>
    <dgm:cxn modelId="{D47EB334-6C49-489A-8F77-CF9210BEF61A}" type="presParOf" srcId="{68E8950D-6A53-422B-868D-6339DA4D55EE}" destId="{760B242D-18D6-455A-964E-85EB27C294B8}" srcOrd="0" destOrd="0" presId="urn:microsoft.com/office/officeart/2005/8/layout/hChevron3"/>
    <dgm:cxn modelId="{36CE29A6-A85D-44CD-AFC9-E5B4BE30BED9}" type="presParOf" srcId="{68E8950D-6A53-422B-868D-6339DA4D55EE}" destId="{38442B41-6EC4-46E3-8ACF-B828B25C35C5}" srcOrd="1" destOrd="0" presId="urn:microsoft.com/office/officeart/2005/8/layout/hChevron3"/>
    <dgm:cxn modelId="{2886E392-3BA4-4208-9FED-2F6FCC2BFAF9}" type="presParOf" srcId="{68E8950D-6A53-422B-868D-6339DA4D55EE}" destId="{1813FF81-7319-48C3-ABE3-9280C3688435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0B242D-18D6-455A-964E-85EB27C294B8}">
      <dsp:nvSpPr>
        <dsp:cNvPr id="0" name=""/>
        <dsp:cNvSpPr/>
      </dsp:nvSpPr>
      <dsp:spPr>
        <a:xfrm>
          <a:off x="10358" y="0"/>
          <a:ext cx="7354490" cy="95127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85344" rIns="42672" bIns="8534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kern="1200" dirty="0"/>
            <a:t>Submission Window</a:t>
          </a:r>
          <a:br>
            <a:rPr lang="en-GB" sz="3200" b="1" kern="1200" dirty="0"/>
          </a:br>
          <a:r>
            <a:rPr lang="en-GB" sz="1600" kern="1200" dirty="0">
              <a:solidFill>
                <a:schemeClr val="bg1"/>
              </a:solidFill>
            </a:rPr>
            <a:t>August 1</a:t>
          </a:r>
          <a:r>
            <a:rPr lang="en-GB" sz="1600" kern="1200" baseline="30000" dirty="0">
              <a:solidFill>
                <a:schemeClr val="bg1"/>
              </a:solidFill>
            </a:rPr>
            <a:t>st</a:t>
          </a:r>
          <a:r>
            <a:rPr lang="en-GB" sz="1600" kern="1200" dirty="0">
              <a:solidFill>
                <a:schemeClr val="bg1"/>
              </a:solidFill>
            </a:rPr>
            <a:t> ~ September 11th</a:t>
          </a:r>
          <a:endParaRPr lang="en-GB" sz="3200" b="1" kern="1200" dirty="0"/>
        </a:p>
      </dsp:txBody>
      <dsp:txXfrm>
        <a:off x="10358" y="0"/>
        <a:ext cx="7116673" cy="951270"/>
      </dsp:txXfrm>
    </dsp:sp>
    <dsp:sp modelId="{1813FF81-7319-48C3-ABE3-9280C3688435}">
      <dsp:nvSpPr>
        <dsp:cNvPr id="0" name=""/>
        <dsp:cNvSpPr/>
      </dsp:nvSpPr>
      <dsp:spPr>
        <a:xfrm>
          <a:off x="5893950" y="0"/>
          <a:ext cx="7354490" cy="951270"/>
        </a:xfrm>
        <a:prstGeom prst="chevron">
          <a:avLst/>
        </a:prstGeom>
        <a:solidFill>
          <a:schemeClr val="accent4"/>
        </a:solidFill>
        <a:ln w="635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85344" rIns="42672" bIns="8534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kern="1200" dirty="0">
              <a:solidFill>
                <a:schemeClr val="tx1"/>
              </a:solidFill>
            </a:rPr>
            <a:t>People Vote</a:t>
          </a:r>
          <a:br>
            <a:rPr lang="en-GB" sz="3200" b="1" kern="1200" dirty="0">
              <a:solidFill>
                <a:schemeClr val="tx1"/>
              </a:solidFill>
            </a:rPr>
          </a:br>
          <a:r>
            <a:rPr lang="en-GB" sz="1600" b="0" kern="1200" dirty="0">
              <a:solidFill>
                <a:schemeClr val="tx1"/>
              </a:solidFill>
            </a:rPr>
            <a:t>September 16</a:t>
          </a:r>
          <a:r>
            <a:rPr lang="en-GB" sz="1600" b="0" kern="1200" baseline="30000" dirty="0">
              <a:solidFill>
                <a:schemeClr val="tx1"/>
              </a:solidFill>
            </a:rPr>
            <a:t>th ~ </a:t>
          </a:r>
          <a:r>
            <a:rPr lang="en-GB" sz="1600" b="0" kern="1200" dirty="0">
              <a:solidFill>
                <a:srgbClr val="000000"/>
              </a:solidFill>
              <a:latin typeface="Arial"/>
              <a:ea typeface="+mn-ea"/>
              <a:cs typeface="+mn-cs"/>
            </a:rPr>
            <a:t>26</a:t>
          </a:r>
          <a:r>
            <a:rPr lang="en-GB" sz="1600" b="0" kern="1200" baseline="30000" dirty="0">
              <a:solidFill>
                <a:schemeClr val="tx1"/>
              </a:solidFill>
            </a:rPr>
            <a:t>th</a:t>
          </a:r>
          <a:endParaRPr lang="en-GB" sz="1600" b="0" kern="1200" dirty="0">
            <a:solidFill>
              <a:schemeClr val="tx1"/>
            </a:solidFill>
          </a:endParaRPr>
        </a:p>
      </dsp:txBody>
      <dsp:txXfrm>
        <a:off x="6369585" y="0"/>
        <a:ext cx="6403220" cy="9512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EA277-358B-E94E-961E-33D0503F6849}" type="datetimeFigureOut">
              <a:rPr lang="en-US" smtClean="0">
                <a:latin typeface="Arial"/>
                <a:cs typeface="Arial"/>
              </a:rPr>
              <a:t>9/27/2019</a:t>
            </a:fld>
            <a:endParaRPr lang="en-US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C7428-30A9-FD43-A0D8-DB91B17088EC}" type="slidenum">
              <a:rPr lang="en-US" smtClean="0">
                <a:latin typeface="Arial"/>
                <a:cs typeface="Arial"/>
              </a:rPr>
              <a:t>‹#›</a:t>
            </a:fld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7649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3B26A0F-F4D6-9B4F-A87B-D8948CDE3BB4}" type="datetimeFigureOut">
              <a:rPr lang="en-US" smtClean="0"/>
              <a:pPr/>
              <a:t>9/27/2019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DE2E8FF-3D0C-9D4D-B4D1-3089215958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349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Arial"/>
      </a:defRPr>
    </a:lvl1pPr>
    <a:lvl2pPr marL="73152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2pPr>
    <a:lvl3pPr marL="146304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3pPr>
    <a:lvl4pPr marL="219456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4pPr>
    <a:lvl5pPr marL="292608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 5"/>
          <p:cNvSpPr>
            <a:spLocks noChangeAspect="1"/>
          </p:cNvSpPr>
          <p:nvPr userDrawn="1"/>
        </p:nvSpPr>
        <p:spPr bwMode="hidden">
          <a:xfrm>
            <a:off x="1" y="0"/>
            <a:ext cx="11986923" cy="8229600"/>
          </a:xfrm>
          <a:custGeom>
            <a:avLst/>
            <a:gdLst>
              <a:gd name="T0" fmla="*/ 7871 w 7871"/>
              <a:gd name="T1" fmla="*/ 2698 h 5404"/>
              <a:gd name="T2" fmla="*/ 7871 w 7871"/>
              <a:gd name="T3" fmla="*/ 2698 h 5404"/>
              <a:gd name="T4" fmla="*/ 5172 w 7871"/>
              <a:gd name="T5" fmla="*/ 0 h 5404"/>
              <a:gd name="T6" fmla="*/ 0 w 7871"/>
              <a:gd name="T7" fmla="*/ 0 h 5404"/>
              <a:gd name="T8" fmla="*/ 0 w 7871"/>
              <a:gd name="T9" fmla="*/ 5404 h 5404"/>
              <a:gd name="T10" fmla="*/ 5172 w 7871"/>
              <a:gd name="T11" fmla="*/ 5404 h 5404"/>
              <a:gd name="T12" fmla="*/ 7871 w 7871"/>
              <a:gd name="T13" fmla="*/ 2698 h 5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71" h="5404">
                <a:moveTo>
                  <a:pt x="7871" y="2698"/>
                </a:moveTo>
                <a:lnTo>
                  <a:pt x="7871" y="2698"/>
                </a:lnTo>
                <a:cubicBezTo>
                  <a:pt x="7871" y="1192"/>
                  <a:pt x="6668" y="0"/>
                  <a:pt x="5172" y="0"/>
                </a:cubicBezTo>
                <a:lnTo>
                  <a:pt x="0" y="0"/>
                </a:lnTo>
                <a:lnTo>
                  <a:pt x="0" y="5404"/>
                </a:lnTo>
                <a:lnTo>
                  <a:pt x="5172" y="5404"/>
                </a:lnTo>
                <a:cubicBezTo>
                  <a:pt x="6668" y="5404"/>
                  <a:pt x="7871" y="4211"/>
                  <a:pt x="7871" y="269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10058400" cy="29260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422761" y="7314920"/>
            <a:ext cx="2706624" cy="768757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685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sp>
        <p:nvSpPr>
          <p:cNvPr id="9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September 27,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49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3C784556-ED1C-4757-8071-FCBDBC8F3B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18"/>
            <a:ext cx="14630400" cy="82296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7270956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7270956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September 27,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00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9C0A5B1A-9515-45E6-BB76-DAF9E56BB3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1783" y="-9991"/>
            <a:ext cx="10738617" cy="8242166"/>
          </a:xfrm>
          <a:prstGeom prst="rect">
            <a:avLst/>
          </a:prstGeom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D00227A-FCE5-4C90-8598-4398E14BD07B}"/>
              </a:ext>
            </a:extLst>
          </p:cNvPr>
          <p:cNvSpPr>
            <a:spLocks noChangeAspect="1"/>
          </p:cNvSpPr>
          <p:nvPr userDrawn="1"/>
        </p:nvSpPr>
        <p:spPr bwMode="hidden">
          <a:xfrm>
            <a:off x="-1568" y="1"/>
            <a:ext cx="8303762" cy="8229600"/>
          </a:xfrm>
          <a:custGeom>
            <a:avLst/>
            <a:gdLst>
              <a:gd name="connsiteX0" fmla="*/ 0 w 13880700"/>
              <a:gd name="connsiteY0" fmla="*/ 0 h 13806941"/>
              <a:gd name="connsiteX1" fmla="*/ 6983768 w 13880700"/>
              <a:gd name="connsiteY1" fmla="*/ 0 h 13806941"/>
              <a:gd name="connsiteX2" fmla="*/ 13880700 w 13880700"/>
              <a:gd name="connsiteY2" fmla="*/ 6893251 h 13806941"/>
              <a:gd name="connsiteX3" fmla="*/ 6983768 w 13880700"/>
              <a:gd name="connsiteY3" fmla="*/ 13806941 h 13806941"/>
              <a:gd name="connsiteX4" fmla="*/ 0 w 13880700"/>
              <a:gd name="connsiteY4" fmla="*/ 13806941 h 13806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80700" h="13806941">
                <a:moveTo>
                  <a:pt x="0" y="0"/>
                </a:moveTo>
                <a:lnTo>
                  <a:pt x="6983768" y="0"/>
                </a:lnTo>
                <a:cubicBezTo>
                  <a:pt x="10806594" y="0"/>
                  <a:pt x="13880700" y="3045499"/>
                  <a:pt x="13880700" y="6893251"/>
                </a:cubicBezTo>
                <a:cubicBezTo>
                  <a:pt x="13880700" y="10758888"/>
                  <a:pt x="10806594" y="13806941"/>
                  <a:pt x="6983768" y="13806941"/>
                </a:cubicBezTo>
                <a:lnTo>
                  <a:pt x="0" y="13806941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243840" tIns="121920" rIns="243840" bIns="1219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7680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1074840"/>
            <a:ext cx="68580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824197"/>
            <a:ext cx="68580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2A7B0FDF-BC58-414A-8AAC-3B176242203B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42" name="Footer Placeholder 4">
            <a:extLst>
              <a:ext uri="{FF2B5EF4-FFF2-40B4-BE49-F238E27FC236}">
                <a16:creationId xmlns:a16="http://schemas.microsoft.com/office/drawing/2014/main" id="{3DC4A21B-A3B7-4535-89AB-D180D8D5FD35}"/>
              </a:ext>
            </a:extLst>
          </p:cNvPr>
          <p:cNvSpPr txBox="1">
            <a:spLocks/>
          </p:cNvSpPr>
          <p:nvPr userDrawn="1"/>
        </p:nvSpPr>
        <p:spPr>
          <a:xfrm>
            <a:off x="685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93C352BD-2464-4B6E-9C77-D29B31BC99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03047" y="6739333"/>
            <a:ext cx="3160262" cy="89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65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515B26B1-AA18-4E5E-B6CD-4C244B28C6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7362498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7362498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tx1"/>
                </a:solidFill>
              </a:rPr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September 27,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86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8F30C8EE-0B29-4554-9390-638F135FE9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00875" y="525780"/>
            <a:ext cx="7629525" cy="6654767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FB69A07-AF17-4DD2-B2BB-02C498259F26}"/>
              </a:ext>
            </a:extLst>
          </p:cNvPr>
          <p:cNvSpPr>
            <a:spLocks noChangeAspect="1"/>
          </p:cNvSpPr>
          <p:nvPr userDrawn="1"/>
        </p:nvSpPr>
        <p:spPr bwMode="white">
          <a:xfrm>
            <a:off x="0" y="1"/>
            <a:ext cx="14630400" cy="8229600"/>
          </a:xfrm>
          <a:custGeom>
            <a:avLst/>
            <a:gdLst>
              <a:gd name="connsiteX0" fmla="*/ 0 w 14630400"/>
              <a:gd name="connsiteY0" fmla="*/ 0 h 8229600"/>
              <a:gd name="connsiteX1" fmla="*/ 14630400 w 14630400"/>
              <a:gd name="connsiteY1" fmla="*/ 0 h 8229600"/>
              <a:gd name="connsiteX2" fmla="*/ 14630400 w 14630400"/>
              <a:gd name="connsiteY2" fmla="*/ 1099060 h 8229600"/>
              <a:gd name="connsiteX3" fmla="*/ 10625288 w 14630400"/>
              <a:gd name="connsiteY3" fmla="*/ 1099060 h 8229600"/>
              <a:gd name="connsiteX4" fmla="*/ 7595420 w 14630400"/>
              <a:gd name="connsiteY4" fmla="*/ 4128929 h 8229600"/>
              <a:gd name="connsiteX5" fmla="*/ 10625288 w 14630400"/>
              <a:gd name="connsiteY5" fmla="*/ 7158798 h 8229600"/>
              <a:gd name="connsiteX6" fmla="*/ 14630400 w 14630400"/>
              <a:gd name="connsiteY6" fmla="*/ 7158797 h 8229600"/>
              <a:gd name="connsiteX7" fmla="*/ 14630400 w 14630400"/>
              <a:gd name="connsiteY7" fmla="*/ 8229600 h 8229600"/>
              <a:gd name="connsiteX8" fmla="*/ 0 w 14630400"/>
              <a:gd name="connsiteY8" fmla="*/ 822960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30400" h="8229600">
                <a:moveTo>
                  <a:pt x="0" y="0"/>
                </a:moveTo>
                <a:lnTo>
                  <a:pt x="14630400" y="0"/>
                </a:lnTo>
                <a:lnTo>
                  <a:pt x="14630400" y="1099060"/>
                </a:lnTo>
                <a:lnTo>
                  <a:pt x="10625288" y="1099060"/>
                </a:lnTo>
                <a:cubicBezTo>
                  <a:pt x="8951938" y="1099060"/>
                  <a:pt x="7595420" y="2455579"/>
                  <a:pt x="7595420" y="4128929"/>
                </a:cubicBezTo>
                <a:cubicBezTo>
                  <a:pt x="7595420" y="5802279"/>
                  <a:pt x="8951939" y="7158798"/>
                  <a:pt x="10625288" y="7158798"/>
                </a:cubicBezTo>
                <a:lnTo>
                  <a:pt x="14630400" y="7158797"/>
                </a:lnTo>
                <a:lnTo>
                  <a:pt x="14630400" y="8229600"/>
                </a:lnTo>
                <a:lnTo>
                  <a:pt x="0" y="82296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4608"/>
          </a:p>
        </p:txBody>
      </p:sp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685799" y="640080"/>
            <a:ext cx="6629401" cy="3671614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799" y="4883194"/>
            <a:ext cx="662940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September 27, 2019</a:t>
            </a:fld>
            <a:endParaRPr lang="en-US" sz="1400" b="0" dirty="0">
              <a:solidFill>
                <a:schemeClr val="bg1"/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26A6E73-00CE-450D-9AFD-60F8AC8C1A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72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0E212B-7342-4D2D-A5D3-2E62A0071E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7362498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7362498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September 27,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21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6"/>
          </a:xfrm>
        </p:spPr>
        <p:txBody>
          <a:bodyPr numCol="2" spcCol="457200">
            <a:normAutofit/>
          </a:bodyPr>
          <a:lstStyle>
            <a:lvl1pPr marL="457200" indent="-457200">
              <a:spcBef>
                <a:spcPts val="900"/>
              </a:spcBef>
              <a:buFont typeface="+mj-lt"/>
              <a:buAutoNum type="arabicPeriod"/>
              <a:tabLst>
                <a:tab pos="6337300" algn="r"/>
              </a:tabLst>
              <a:defRPr sz="2000"/>
            </a:lvl1pPr>
            <a:lvl2pPr marL="685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2pPr>
            <a:lvl3pPr marL="914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3pPr>
            <a:lvl4pPr marL="1143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4pPr>
            <a:lvl5pPr marL="13716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5pPr>
            <a:lvl6pPr marL="16002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6pPr>
            <a:lvl7pPr marL="1828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7pPr>
            <a:lvl8pPr marL="2057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8pPr>
            <a:lvl9pPr marL="2286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85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457200" indent="-228600">
              <a:buFont typeface="Arial" pitchFamily="34" charset="0"/>
              <a:buChar char="–"/>
              <a:defRPr/>
            </a:lvl4pPr>
            <a:lvl5pPr marL="685800" indent="-228600">
              <a:buFont typeface="Arial" pitchFamily="34" charset="0"/>
              <a:buChar char="–"/>
              <a:defRPr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62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itchFamily="34" charset="0"/>
              <a:buChar char="•"/>
              <a:defRPr b="0"/>
            </a:lvl1pPr>
            <a:lvl2pPr marL="457200" indent="-228600">
              <a:spcBef>
                <a:spcPts val="600"/>
              </a:spcBef>
              <a:buFont typeface="Arial" pitchFamily="34" charset="0"/>
              <a:buChar char="–"/>
              <a:defRPr b="0"/>
            </a:lvl2pPr>
            <a:lvl3pPr marL="685800" indent="-228600">
              <a:spcBef>
                <a:spcPts val="600"/>
              </a:spcBef>
              <a:buFont typeface="Arial" pitchFamily="34" charset="0"/>
              <a:buChar char="–"/>
              <a:defRPr b="0"/>
            </a:lvl3pPr>
            <a:lvl4pPr marL="914400" indent="-228600">
              <a:spcBef>
                <a:spcPts val="600"/>
              </a:spcBef>
              <a:buFont typeface="Arial" pitchFamily="34" charset="0"/>
              <a:buChar char="–"/>
              <a:defRPr b="0"/>
            </a:lvl4pPr>
            <a:lvl5pPr marL="1143000" indent="-228600">
              <a:spcBef>
                <a:spcPts val="600"/>
              </a:spcBef>
              <a:buFont typeface="Arial" pitchFamily="34" charset="0"/>
              <a:buChar char="–"/>
              <a:defRPr b="0"/>
            </a:lvl5pPr>
            <a:lvl6pPr marL="1371600" indent="-228600">
              <a:spcBef>
                <a:spcPts val="600"/>
              </a:spcBef>
              <a:buFont typeface="Arial" pitchFamily="34" charset="0"/>
              <a:buChar char="–"/>
              <a:defRPr baseline="0"/>
            </a:lvl6pPr>
            <a:lvl7pPr marL="1600200" indent="-228600">
              <a:spcBef>
                <a:spcPts val="600"/>
              </a:spcBef>
              <a:buFont typeface="Arial" pitchFamily="34" charset="0"/>
              <a:buChar char="–"/>
              <a:defRPr baseline="0"/>
            </a:lvl7pPr>
            <a:lvl8pPr marL="1828800" indent="-228600">
              <a:spcBef>
                <a:spcPts val="600"/>
              </a:spcBef>
              <a:buFont typeface="Arial" pitchFamily="34" charset="0"/>
              <a:buChar char="–"/>
              <a:defRPr baseline="0"/>
            </a:lvl8pPr>
            <a:lvl9pPr marL="2057400" indent="-228600">
              <a:spcBef>
                <a:spcPts val="600"/>
              </a:spcBef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6400800" cy="5121276"/>
          </a:xfrm>
          <a:noFill/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 marL="457200" indent="-228600">
              <a:buFont typeface="Arial" pitchFamily="34" charset="0"/>
              <a:buChar char="–"/>
              <a:defRPr sz="2000"/>
            </a:lvl4pPr>
            <a:lvl5pPr marL="685800" indent="-228600">
              <a:buFont typeface="Arial" pitchFamily="34" charset="0"/>
              <a:buChar char="–"/>
              <a:defRPr sz="2000"/>
            </a:lvl5pPr>
            <a:lvl6pPr marL="914400" indent="-228600">
              <a:buFont typeface="Arial" pitchFamily="34" charset="0"/>
              <a:buChar char="–"/>
              <a:defRPr sz="2000" baseline="0"/>
            </a:lvl6pPr>
            <a:lvl7pPr marL="1143000" indent="-228600">
              <a:buFont typeface="Arial" pitchFamily="34" charset="0"/>
              <a:buChar char="–"/>
              <a:defRPr sz="2000" baseline="0"/>
            </a:lvl7pPr>
            <a:lvl8pPr marL="1371600" indent="-228600">
              <a:buFont typeface="Arial" pitchFamily="34" charset="0"/>
              <a:buChar char="–"/>
              <a:defRPr sz="2000" baseline="0"/>
            </a:lvl8pPr>
            <a:lvl9pPr marL="1600200" indent="-228600">
              <a:buFont typeface="Arial" pitchFamily="34" charset="0"/>
              <a:buChar char="–"/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800" y="2057398"/>
            <a:ext cx="6400800" cy="512127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5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8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40080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2018 DXC Technology Company. All rights reserved.</a:t>
            </a: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September 27,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2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9829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74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639763"/>
            <a:ext cx="6400800" cy="1417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ct val="50000"/>
                </a:spcBef>
              </a:pPr>
              <a:t>September 27,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/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2971800" y="7580439"/>
            <a:ext cx="4114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© 2018 DXC Technology Company. All rights reserved.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5121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78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/>
            </a:lvl1pPr>
            <a:lvl2pPr marL="0" indent="0">
              <a:spcBef>
                <a:spcPts val="900"/>
              </a:spcBef>
              <a:buFontTx/>
              <a:buNone/>
              <a:defRPr/>
            </a:lvl2pPr>
            <a:lvl3pPr marL="0" indent="0">
              <a:spcBef>
                <a:spcPts val="900"/>
              </a:spcBef>
              <a:buFontTx/>
              <a:buNone/>
              <a:defRPr/>
            </a:lvl3pPr>
            <a:lvl4pPr marL="0" indent="0">
              <a:spcBef>
                <a:spcPts val="900"/>
              </a:spcBef>
              <a:buFontTx/>
              <a:buNone/>
              <a:defRPr/>
            </a:lvl4pPr>
            <a:lvl5pPr marL="0" indent="0">
              <a:spcBef>
                <a:spcPts val="900"/>
              </a:spcBef>
              <a:buFontTx/>
              <a:buNone/>
              <a:defRPr/>
            </a:lvl5pPr>
            <a:lvl6pPr marL="0" indent="0">
              <a:spcBef>
                <a:spcPts val="900"/>
              </a:spcBef>
              <a:buFontTx/>
              <a:buNone/>
              <a:defRPr baseline="0"/>
            </a:lvl6pPr>
            <a:lvl7pPr marL="0" indent="0">
              <a:spcBef>
                <a:spcPts val="900"/>
              </a:spcBef>
              <a:buFontTx/>
              <a:buNone/>
              <a:defRPr baseline="0"/>
            </a:lvl7pPr>
            <a:lvl8pPr marL="0" indent="0">
              <a:spcBef>
                <a:spcPts val="900"/>
              </a:spcBef>
              <a:buFontTx/>
              <a:buNone/>
              <a:defRPr baseline="0"/>
            </a:lvl8pPr>
            <a:lvl9pPr marL="0" indent="0">
              <a:spcBef>
                <a:spcPts val="900"/>
              </a:spcBef>
              <a:buFontTx/>
              <a:buNone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September 27,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7650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91187660-0B2C-49B8-A9C6-69050469D9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hidden">
          <a:xfrm>
            <a:off x="9829800" y="1074420"/>
            <a:ext cx="4800600" cy="6080760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9BDC13DC-430C-419B-B8B3-483CAC2DA90A}"/>
              </a:ext>
            </a:extLst>
          </p:cNvPr>
          <p:cNvGrpSpPr/>
          <p:nvPr userDrawn="1"/>
        </p:nvGrpSpPr>
        <p:grpSpPr>
          <a:xfrm>
            <a:off x="0" y="-1"/>
            <a:ext cx="14630400" cy="8229602"/>
            <a:chOff x="0" y="-1"/>
            <a:chExt cx="14630400" cy="8229602"/>
          </a:xfrm>
        </p:grpSpPr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5E83A453-A26B-4D5A-A017-0A7C0152672E}"/>
                </a:ext>
              </a:extLst>
            </p:cNvPr>
            <p:cNvSpPr>
              <a:spLocks noChangeAspect="1"/>
            </p:cNvSpPr>
            <p:nvPr userDrawn="1"/>
          </p:nvSpPr>
          <p:spPr bwMode="white">
            <a:xfrm>
              <a:off x="0" y="1"/>
              <a:ext cx="14630400" cy="8229600"/>
            </a:xfrm>
            <a:custGeom>
              <a:avLst/>
              <a:gdLst>
                <a:gd name="T0" fmla="*/ 19199 w 19199"/>
                <a:gd name="T1" fmla="*/ 9340 h 10809"/>
                <a:gd name="T2" fmla="*/ 19199 w 19199"/>
                <a:gd name="T3" fmla="*/ 9340 h 10809"/>
                <a:gd name="T4" fmla="*/ 16987 w 19199"/>
                <a:gd name="T5" fmla="*/ 9340 h 10809"/>
                <a:gd name="T6" fmla="*/ 13055 w 19199"/>
                <a:gd name="T7" fmla="*/ 5408 h 10809"/>
                <a:gd name="T8" fmla="*/ 16987 w 19199"/>
                <a:gd name="T9" fmla="*/ 1468 h 10809"/>
                <a:gd name="T10" fmla="*/ 19199 w 19199"/>
                <a:gd name="T11" fmla="*/ 1468 h 10809"/>
                <a:gd name="T12" fmla="*/ 19199 w 19199"/>
                <a:gd name="T13" fmla="*/ 0 h 10809"/>
                <a:gd name="T14" fmla="*/ 0 w 19199"/>
                <a:gd name="T15" fmla="*/ 0 h 10809"/>
                <a:gd name="T16" fmla="*/ 0 w 19199"/>
                <a:gd name="T17" fmla="*/ 10809 h 10809"/>
                <a:gd name="T18" fmla="*/ 19199 w 19199"/>
                <a:gd name="T19" fmla="*/ 10809 h 10809"/>
                <a:gd name="T20" fmla="*/ 19199 w 19199"/>
                <a:gd name="T21" fmla="*/ 9340 h 10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199" h="10809">
                  <a:moveTo>
                    <a:pt x="19199" y="9340"/>
                  </a:moveTo>
                  <a:lnTo>
                    <a:pt x="19199" y="9340"/>
                  </a:lnTo>
                  <a:lnTo>
                    <a:pt x="16987" y="9340"/>
                  </a:lnTo>
                  <a:cubicBezTo>
                    <a:pt x="14808" y="9340"/>
                    <a:pt x="13055" y="7602"/>
                    <a:pt x="13055" y="5408"/>
                  </a:cubicBezTo>
                  <a:cubicBezTo>
                    <a:pt x="13055" y="3205"/>
                    <a:pt x="14808" y="1468"/>
                    <a:pt x="16987" y="1468"/>
                  </a:cubicBezTo>
                  <a:lnTo>
                    <a:pt x="19199" y="1468"/>
                  </a:lnTo>
                  <a:lnTo>
                    <a:pt x="19199" y="0"/>
                  </a:lnTo>
                  <a:lnTo>
                    <a:pt x="0" y="0"/>
                  </a:lnTo>
                  <a:lnTo>
                    <a:pt x="0" y="10809"/>
                  </a:lnTo>
                  <a:lnTo>
                    <a:pt x="19199" y="10809"/>
                  </a:lnTo>
                  <a:lnTo>
                    <a:pt x="19199" y="93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608" dirty="0"/>
            </a:p>
          </p:txBody>
        </p:sp>
        <p:sp>
          <p:nvSpPr>
            <p:cNvPr id="50" name="Freeform 9">
              <a:extLst>
                <a:ext uri="{FF2B5EF4-FFF2-40B4-BE49-F238E27FC236}">
                  <a16:creationId xmlns:a16="http://schemas.microsoft.com/office/drawing/2014/main" id="{4D3F48B2-15F7-403D-8A83-2D9F8AC83391}"/>
                </a:ext>
              </a:extLst>
            </p:cNvPr>
            <p:cNvSpPr>
              <a:spLocks noChangeAspect="1"/>
            </p:cNvSpPr>
            <p:nvPr userDrawn="1"/>
          </p:nvSpPr>
          <p:spPr bwMode="black">
            <a:xfrm>
              <a:off x="362839" y="-1"/>
              <a:ext cx="730236" cy="639764"/>
            </a:xfrm>
            <a:custGeom>
              <a:avLst/>
              <a:gdLst>
                <a:gd name="T0" fmla="*/ 0 w 370"/>
                <a:gd name="T1" fmla="*/ 0 h 321"/>
                <a:gd name="T2" fmla="*/ 0 w 370"/>
                <a:gd name="T3" fmla="*/ 0 h 321"/>
                <a:gd name="T4" fmla="*/ 184 w 370"/>
                <a:gd name="T5" fmla="*/ 321 h 321"/>
                <a:gd name="T6" fmla="*/ 370 w 370"/>
                <a:gd name="T7" fmla="*/ 0 h 321"/>
                <a:gd name="T8" fmla="*/ 0 w 370"/>
                <a:gd name="T9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21">
                  <a:moveTo>
                    <a:pt x="0" y="0"/>
                  </a:moveTo>
                  <a:lnTo>
                    <a:pt x="0" y="0"/>
                  </a:lnTo>
                  <a:lnTo>
                    <a:pt x="184" y="321"/>
                  </a:lnTo>
                  <a:lnTo>
                    <a:pt x="3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46304" tIns="73152" rIns="146304" bIns="73152" numCol="1" anchor="t" anchorCtr="0" compatLnSpc="1">
              <a:prstTxWarp prst="textNoShape">
                <a:avLst/>
              </a:prstTxWarp>
            </a:bodyPr>
            <a:lstStyle/>
            <a:p>
              <a:endParaRPr lang="en-US" sz="4608"/>
            </a:p>
          </p:txBody>
        </p:sp>
      </p:grpSp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8" name="Straight Connector 1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1" name="Text Box 115">
            <a:extLst>
              <a:ext uri="{FF2B5EF4-FFF2-40B4-BE49-F238E27FC236}">
                <a16:creationId xmlns:a16="http://schemas.microsoft.com/office/drawing/2014/main" id="{3DC7301A-0634-4DDE-84BD-D6A61E2D11D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September 27,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52" name="Text Box 115">
            <a:extLst>
              <a:ext uri="{FF2B5EF4-FFF2-40B4-BE49-F238E27FC236}">
                <a16:creationId xmlns:a16="http://schemas.microsoft.com/office/drawing/2014/main" id="{D4093138-40BC-4732-A9D2-201E13AAF4B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53" name="Footer Placeholder 4">
            <a:extLst>
              <a:ext uri="{FF2B5EF4-FFF2-40B4-BE49-F238E27FC236}">
                <a16:creationId xmlns:a16="http://schemas.microsoft.com/office/drawing/2014/main" id="{DF295466-17A7-4B12-83BA-08D9B1935DE9}"/>
              </a:ext>
            </a:extLst>
          </p:cNvPr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© 2018 DXC Technology Company. All rights reserved.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A4DF1B85-70B4-4DEE-91CE-EF07BE2AB91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60D70BD3-EB56-45E0-A89C-12E1C45B9E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September 27,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2018 DXC Technology Company. All rights reserved.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ictur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46304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4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September 27,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401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5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>
                <a:solidFill>
                  <a:schemeClr val="bg1"/>
                </a:solidFill>
              </a:defRPr>
            </a:lvl1pPr>
            <a:lvl2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5pPr>
            <a:lvl6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6pPr>
            <a:lvl7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7pPr>
            <a:lvl8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8pPr>
            <a:lvl9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0855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39763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September 27, 2019</a:t>
            </a:fld>
            <a:endParaRPr lang="en-US" sz="14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hidden">
          <a:xfrm>
            <a:off x="9829800" y="1074420"/>
            <a:ext cx="4800600" cy="608076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 userDrawn="1"/>
        </p:nvGrpSpPr>
        <p:grpSpPr>
          <a:xfrm>
            <a:off x="0" y="-1"/>
            <a:ext cx="14630400" cy="8229602"/>
            <a:chOff x="0" y="-1"/>
            <a:chExt cx="14630400" cy="8229602"/>
          </a:xfrm>
        </p:grpSpPr>
        <p:sp>
          <p:nvSpPr>
            <p:cNvPr id="5" name="Freeform 5"/>
            <p:cNvSpPr>
              <a:spLocks noChangeAspect="1"/>
            </p:cNvSpPr>
            <p:nvPr userDrawn="1"/>
          </p:nvSpPr>
          <p:spPr bwMode="white">
            <a:xfrm>
              <a:off x="0" y="1"/>
              <a:ext cx="14630400" cy="8229600"/>
            </a:xfrm>
            <a:custGeom>
              <a:avLst/>
              <a:gdLst>
                <a:gd name="T0" fmla="*/ 19199 w 19199"/>
                <a:gd name="T1" fmla="*/ 9340 h 10809"/>
                <a:gd name="T2" fmla="*/ 19199 w 19199"/>
                <a:gd name="T3" fmla="*/ 9340 h 10809"/>
                <a:gd name="T4" fmla="*/ 16987 w 19199"/>
                <a:gd name="T5" fmla="*/ 9340 h 10809"/>
                <a:gd name="T6" fmla="*/ 13055 w 19199"/>
                <a:gd name="T7" fmla="*/ 5408 h 10809"/>
                <a:gd name="T8" fmla="*/ 16987 w 19199"/>
                <a:gd name="T9" fmla="*/ 1468 h 10809"/>
                <a:gd name="T10" fmla="*/ 19199 w 19199"/>
                <a:gd name="T11" fmla="*/ 1468 h 10809"/>
                <a:gd name="T12" fmla="*/ 19199 w 19199"/>
                <a:gd name="T13" fmla="*/ 0 h 10809"/>
                <a:gd name="T14" fmla="*/ 0 w 19199"/>
                <a:gd name="T15" fmla="*/ 0 h 10809"/>
                <a:gd name="T16" fmla="*/ 0 w 19199"/>
                <a:gd name="T17" fmla="*/ 10809 h 10809"/>
                <a:gd name="T18" fmla="*/ 19199 w 19199"/>
                <a:gd name="T19" fmla="*/ 10809 h 10809"/>
                <a:gd name="T20" fmla="*/ 19199 w 19199"/>
                <a:gd name="T21" fmla="*/ 9340 h 10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199" h="10809">
                  <a:moveTo>
                    <a:pt x="19199" y="9340"/>
                  </a:moveTo>
                  <a:lnTo>
                    <a:pt x="19199" y="9340"/>
                  </a:lnTo>
                  <a:lnTo>
                    <a:pt x="16987" y="9340"/>
                  </a:lnTo>
                  <a:cubicBezTo>
                    <a:pt x="14808" y="9340"/>
                    <a:pt x="13055" y="7602"/>
                    <a:pt x="13055" y="5408"/>
                  </a:cubicBezTo>
                  <a:cubicBezTo>
                    <a:pt x="13055" y="3205"/>
                    <a:pt x="14808" y="1468"/>
                    <a:pt x="16987" y="1468"/>
                  </a:cubicBezTo>
                  <a:lnTo>
                    <a:pt x="19199" y="1468"/>
                  </a:lnTo>
                  <a:lnTo>
                    <a:pt x="19199" y="0"/>
                  </a:lnTo>
                  <a:lnTo>
                    <a:pt x="0" y="0"/>
                  </a:lnTo>
                  <a:lnTo>
                    <a:pt x="0" y="10809"/>
                  </a:lnTo>
                  <a:lnTo>
                    <a:pt x="19199" y="10809"/>
                  </a:lnTo>
                  <a:lnTo>
                    <a:pt x="19199" y="93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608" dirty="0"/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 bwMode="black">
            <a:xfrm>
              <a:off x="503047" y="7314920"/>
              <a:ext cx="2706624" cy="768757"/>
            </a:xfrm>
            <a:prstGeom prst="rect">
              <a:avLst/>
            </a:prstGeom>
          </p:spPr>
        </p:pic>
        <p:sp>
          <p:nvSpPr>
            <p:cNvPr id="14" name="Freeform 9"/>
            <p:cNvSpPr>
              <a:spLocks noChangeAspect="1"/>
            </p:cNvSpPr>
            <p:nvPr userDrawn="1"/>
          </p:nvSpPr>
          <p:spPr bwMode="black">
            <a:xfrm>
              <a:off x="362839" y="-1"/>
              <a:ext cx="730236" cy="639764"/>
            </a:xfrm>
            <a:custGeom>
              <a:avLst/>
              <a:gdLst>
                <a:gd name="T0" fmla="*/ 0 w 370"/>
                <a:gd name="T1" fmla="*/ 0 h 321"/>
                <a:gd name="T2" fmla="*/ 0 w 370"/>
                <a:gd name="T3" fmla="*/ 0 h 321"/>
                <a:gd name="T4" fmla="*/ 184 w 370"/>
                <a:gd name="T5" fmla="*/ 321 h 321"/>
                <a:gd name="T6" fmla="*/ 370 w 370"/>
                <a:gd name="T7" fmla="*/ 0 h 321"/>
                <a:gd name="T8" fmla="*/ 0 w 370"/>
                <a:gd name="T9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21">
                  <a:moveTo>
                    <a:pt x="0" y="0"/>
                  </a:moveTo>
                  <a:lnTo>
                    <a:pt x="0" y="0"/>
                  </a:lnTo>
                  <a:lnTo>
                    <a:pt x="184" y="321"/>
                  </a:lnTo>
                  <a:lnTo>
                    <a:pt x="3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46304" tIns="73152" rIns="146304" bIns="73152" numCol="1" anchor="t" anchorCtr="0" compatLnSpc="1">
              <a:prstTxWarp prst="textNoShape">
                <a:avLst/>
              </a:prstTxWarp>
            </a:bodyPr>
            <a:lstStyle/>
            <a:p>
              <a:endParaRPr lang="en-US" sz="4608"/>
            </a:p>
          </p:txBody>
        </p:sp>
      </p:grp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685799" y="640080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799" y="4389120"/>
            <a:ext cx="868680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September 27,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81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70E794-887D-4052-95F2-537520E714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2363" y="1033398"/>
            <a:ext cx="8078037" cy="6102096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Freeform 5"/>
          <p:cNvSpPr>
            <a:spLocks noChangeAspect="1"/>
          </p:cNvSpPr>
          <p:nvPr userDrawn="1"/>
        </p:nvSpPr>
        <p:spPr bwMode="white">
          <a:xfrm>
            <a:off x="0" y="1"/>
            <a:ext cx="14630400" cy="8229600"/>
          </a:xfrm>
          <a:custGeom>
            <a:avLst/>
            <a:gdLst>
              <a:gd name="T0" fmla="*/ 19199 w 19199"/>
              <a:gd name="T1" fmla="*/ 9340 h 10809"/>
              <a:gd name="T2" fmla="*/ 19199 w 19199"/>
              <a:gd name="T3" fmla="*/ 9340 h 10809"/>
              <a:gd name="T4" fmla="*/ 16987 w 19199"/>
              <a:gd name="T5" fmla="*/ 9340 h 10809"/>
              <a:gd name="T6" fmla="*/ 13055 w 19199"/>
              <a:gd name="T7" fmla="*/ 5408 h 10809"/>
              <a:gd name="T8" fmla="*/ 16987 w 19199"/>
              <a:gd name="T9" fmla="*/ 1468 h 10809"/>
              <a:gd name="T10" fmla="*/ 19199 w 19199"/>
              <a:gd name="T11" fmla="*/ 1468 h 10809"/>
              <a:gd name="T12" fmla="*/ 19199 w 19199"/>
              <a:gd name="T13" fmla="*/ 0 h 10809"/>
              <a:gd name="T14" fmla="*/ 0 w 19199"/>
              <a:gd name="T15" fmla="*/ 0 h 10809"/>
              <a:gd name="T16" fmla="*/ 0 w 19199"/>
              <a:gd name="T17" fmla="*/ 10809 h 10809"/>
              <a:gd name="T18" fmla="*/ 19199 w 19199"/>
              <a:gd name="T19" fmla="*/ 10809 h 10809"/>
              <a:gd name="T20" fmla="*/ 19199 w 19199"/>
              <a:gd name="T21" fmla="*/ 9340 h 108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199" h="10809">
                <a:moveTo>
                  <a:pt x="19199" y="9340"/>
                </a:moveTo>
                <a:lnTo>
                  <a:pt x="19199" y="9340"/>
                </a:lnTo>
                <a:lnTo>
                  <a:pt x="16987" y="9340"/>
                </a:lnTo>
                <a:cubicBezTo>
                  <a:pt x="14808" y="9340"/>
                  <a:pt x="13055" y="7602"/>
                  <a:pt x="13055" y="5408"/>
                </a:cubicBezTo>
                <a:cubicBezTo>
                  <a:pt x="13055" y="3205"/>
                  <a:pt x="14808" y="1468"/>
                  <a:pt x="16987" y="1468"/>
                </a:cubicBezTo>
                <a:lnTo>
                  <a:pt x="19199" y="1468"/>
                </a:lnTo>
                <a:lnTo>
                  <a:pt x="19199" y="0"/>
                </a:lnTo>
                <a:lnTo>
                  <a:pt x="0" y="0"/>
                </a:lnTo>
                <a:lnTo>
                  <a:pt x="0" y="10809"/>
                </a:lnTo>
                <a:lnTo>
                  <a:pt x="19199" y="10809"/>
                </a:lnTo>
                <a:lnTo>
                  <a:pt x="19199" y="934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685799" y="640080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799" y="4389120"/>
            <a:ext cx="868680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September 27, 2019</a:t>
            </a:fld>
            <a:endParaRPr lang="en-US" sz="1400" b="0" dirty="0">
              <a:solidFill>
                <a:schemeClr val="bg1"/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78B0B0F-DE09-40EF-A259-814397ADDE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0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7CA387B5-33FA-4DCC-93C0-42A325D8D0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7362498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7362498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September 27,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20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807E6E-CA26-4CA9-97FE-35F4EAA06D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5993" y="1095847"/>
            <a:ext cx="7864407" cy="6056192"/>
          </a:xfrm>
          <a:prstGeom prst="rect">
            <a:avLst/>
          </a:prstGeom>
        </p:spPr>
      </p:pic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E1617EF5-8923-48CF-8E8C-F23131EE5707}"/>
              </a:ext>
            </a:extLst>
          </p:cNvPr>
          <p:cNvSpPr>
            <a:spLocks noChangeAspect="1"/>
          </p:cNvSpPr>
          <p:nvPr userDrawn="1"/>
        </p:nvSpPr>
        <p:spPr bwMode="white">
          <a:xfrm>
            <a:off x="0" y="1"/>
            <a:ext cx="14630400" cy="8229600"/>
          </a:xfrm>
          <a:custGeom>
            <a:avLst/>
            <a:gdLst>
              <a:gd name="connsiteX0" fmla="*/ 0 w 14630400"/>
              <a:gd name="connsiteY0" fmla="*/ 0 h 8229600"/>
              <a:gd name="connsiteX1" fmla="*/ 14630400 w 14630400"/>
              <a:gd name="connsiteY1" fmla="*/ 0 h 8229600"/>
              <a:gd name="connsiteX2" fmla="*/ 14630400 w 14630400"/>
              <a:gd name="connsiteY2" fmla="*/ 1099060 h 8229600"/>
              <a:gd name="connsiteX3" fmla="*/ 10625288 w 14630400"/>
              <a:gd name="connsiteY3" fmla="*/ 1099060 h 8229600"/>
              <a:gd name="connsiteX4" fmla="*/ 7595420 w 14630400"/>
              <a:gd name="connsiteY4" fmla="*/ 4128929 h 8229600"/>
              <a:gd name="connsiteX5" fmla="*/ 10625288 w 14630400"/>
              <a:gd name="connsiteY5" fmla="*/ 7158798 h 8229600"/>
              <a:gd name="connsiteX6" fmla="*/ 14630400 w 14630400"/>
              <a:gd name="connsiteY6" fmla="*/ 7158797 h 8229600"/>
              <a:gd name="connsiteX7" fmla="*/ 14630400 w 14630400"/>
              <a:gd name="connsiteY7" fmla="*/ 8229600 h 8229600"/>
              <a:gd name="connsiteX8" fmla="*/ 0 w 14630400"/>
              <a:gd name="connsiteY8" fmla="*/ 822960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30400" h="8229600">
                <a:moveTo>
                  <a:pt x="0" y="0"/>
                </a:moveTo>
                <a:lnTo>
                  <a:pt x="14630400" y="0"/>
                </a:lnTo>
                <a:lnTo>
                  <a:pt x="14630400" y="1099060"/>
                </a:lnTo>
                <a:lnTo>
                  <a:pt x="10625288" y="1099060"/>
                </a:lnTo>
                <a:cubicBezTo>
                  <a:pt x="8951938" y="1099060"/>
                  <a:pt x="7595420" y="2455579"/>
                  <a:pt x="7595420" y="4128929"/>
                </a:cubicBezTo>
                <a:cubicBezTo>
                  <a:pt x="7595420" y="5802279"/>
                  <a:pt x="8951939" y="7158798"/>
                  <a:pt x="10625288" y="7158798"/>
                </a:cubicBezTo>
                <a:lnTo>
                  <a:pt x="14630400" y="7158797"/>
                </a:lnTo>
                <a:lnTo>
                  <a:pt x="14630400" y="8229600"/>
                </a:lnTo>
                <a:lnTo>
                  <a:pt x="0" y="822960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4608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685799" y="640080"/>
            <a:ext cx="6629401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4389120"/>
            <a:ext cx="6629402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September 27,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E5CBB9A-FE51-4F22-8CF4-563E85EA53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9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432A79B2-E76C-4713-8613-8DC91EE54A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7101349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7101349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September 27,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43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3C8299-53E3-4F65-8A6F-4435BC86B2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7175091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717509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September 27,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49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85800" y="639763"/>
            <a:ext cx="13258800" cy="141763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85800" y="2057399"/>
            <a:ext cx="11201400" cy="51212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6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September 27,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6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2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2899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4" r:id="rId3"/>
    <p:sldLayoutId id="2147483657" r:id="rId4"/>
    <p:sldLayoutId id="2147483681" r:id="rId5"/>
    <p:sldLayoutId id="2147483671" r:id="rId6"/>
    <p:sldLayoutId id="2147483687" r:id="rId7"/>
    <p:sldLayoutId id="2147483678" r:id="rId8"/>
    <p:sldLayoutId id="2147483675" r:id="rId9"/>
    <p:sldLayoutId id="2147483673" r:id="rId10"/>
    <p:sldLayoutId id="2147483676" r:id="rId11"/>
    <p:sldLayoutId id="2147483680" r:id="rId12"/>
    <p:sldLayoutId id="2147483686" r:id="rId13"/>
    <p:sldLayoutId id="2147483685" r:id="rId14"/>
    <p:sldLayoutId id="2147483659" r:id="rId15"/>
    <p:sldLayoutId id="2147483650" r:id="rId16"/>
    <p:sldLayoutId id="2147483666" r:id="rId17"/>
    <p:sldLayoutId id="2147483667" r:id="rId18"/>
    <p:sldLayoutId id="2147483652" r:id="rId19"/>
    <p:sldLayoutId id="2147483660" r:id="rId20"/>
    <p:sldLayoutId id="2147483662" r:id="rId21"/>
    <p:sldLayoutId id="2147483663" r:id="rId22"/>
    <p:sldLayoutId id="2147483651" r:id="rId23"/>
    <p:sldLayoutId id="2147483668" r:id="rId24"/>
    <p:sldLayoutId id="2147483669" r:id="rId25"/>
    <p:sldLayoutId id="2147483655" r:id="rId26"/>
    <p:sldLayoutId id="2147483661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463040" rtl="0" eaLnBrk="1" latinLnBrk="0" hangingPunct="1">
        <a:lnSpc>
          <a:spcPct val="85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463040" rtl="0" eaLnBrk="1" latinLnBrk="0" hangingPunct="1">
        <a:spcBef>
          <a:spcPts val="1200"/>
        </a:spcBef>
        <a:buFontTx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463040" rtl="0" eaLnBrk="1" latinLnBrk="0" hangingPunct="1">
        <a:spcBef>
          <a:spcPts val="12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1463040" rtl="0" eaLnBrk="1" latinLnBrk="0" hangingPunct="1">
        <a:spcBef>
          <a:spcPts val="12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00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" userDrawn="1">
          <p15:clr>
            <a:srgbClr val="F26B43"/>
          </p15:clr>
        </p15:guide>
        <p15:guide id="2" pos="4608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pos="3024" userDrawn="1">
          <p15:clr>
            <a:srgbClr val="F26B43"/>
          </p15:clr>
        </p15:guide>
        <p15:guide id="5" pos="3312" userDrawn="1">
          <p15:clr>
            <a:srgbClr val="F26B43"/>
          </p15:clr>
        </p15:guide>
        <p15:guide id="6" pos="4464" userDrawn="1">
          <p15:clr>
            <a:srgbClr val="F26B43"/>
          </p15:clr>
        </p15:guide>
        <p15:guide id="7" pos="4752" userDrawn="1">
          <p15:clr>
            <a:srgbClr val="F26B43"/>
          </p15:clr>
        </p15:guide>
        <p15:guide id="8" pos="5904" userDrawn="1">
          <p15:clr>
            <a:srgbClr val="F26B43"/>
          </p15:clr>
        </p15:guide>
        <p15:guide id="9" pos="6192" userDrawn="1">
          <p15:clr>
            <a:srgbClr val="F26B43"/>
          </p15:clr>
        </p15:guide>
        <p15:guide id="10" pos="7488" userDrawn="1">
          <p15:clr>
            <a:srgbClr val="F26B43"/>
          </p15:clr>
        </p15:guide>
        <p15:guide id="11" pos="8784" userDrawn="1">
          <p15:clr>
            <a:srgbClr val="F26B43"/>
          </p15:clr>
        </p15:guide>
        <p15:guide id="12" orient="horz" pos="1296" userDrawn="1">
          <p15:clr>
            <a:srgbClr val="F26B43"/>
          </p15:clr>
        </p15:guide>
        <p15:guide id="13" orient="horz" pos="4522" userDrawn="1">
          <p15:clr>
            <a:srgbClr val="F26B43"/>
          </p15:clr>
        </p15:guide>
        <p15:guide id="14" orient="horz" pos="48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10058400" cy="2926080"/>
          </a:xfrm>
        </p:spPr>
        <p:txBody>
          <a:bodyPr/>
          <a:lstStyle/>
          <a:p>
            <a:r>
              <a:rPr lang="en-US" dirty="0"/>
              <a:t>Technical Excellence 2020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People Votes</a:t>
            </a:r>
          </a:p>
          <a:p>
            <a:endParaRPr lang="en-US" dirty="0"/>
          </a:p>
          <a:p>
            <a:r>
              <a:rPr lang="en-US" dirty="0"/>
              <a:t>Private and Confidential – Do not forward.</a:t>
            </a:r>
          </a:p>
        </p:txBody>
      </p:sp>
    </p:spTree>
    <p:extLst>
      <p:ext uri="{BB962C8B-B14F-4D97-AF65-F5344CB8AC3E}">
        <p14:creationId xmlns:p14="http://schemas.microsoft.com/office/powerpoint/2010/main" val="153385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AC1DB88-F129-4B8D-90C7-05F69DB1AD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4617256"/>
              </p:ext>
            </p:extLst>
          </p:nvPr>
        </p:nvGraphicFramePr>
        <p:xfrm>
          <a:off x="685800" y="946356"/>
          <a:ext cx="13258800" cy="951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46AACD51-3F69-42F8-B5F3-BA516AB44ADF}"/>
              </a:ext>
            </a:extLst>
          </p:cNvPr>
          <p:cNvSpPr/>
          <p:nvPr/>
        </p:nvSpPr>
        <p:spPr>
          <a:xfrm>
            <a:off x="685800" y="2153265"/>
            <a:ext cx="5862484" cy="5425705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600" b="1" dirty="0"/>
              <a:t>41</a:t>
            </a:r>
            <a:br>
              <a:rPr lang="en-GB" dirty="0"/>
            </a:br>
            <a:r>
              <a:rPr lang="en-GB" dirty="0"/>
              <a:t>submissions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418758-963A-49EE-A6B3-CA5FBDFA57A9}"/>
              </a:ext>
            </a:extLst>
          </p:cNvPr>
          <p:cNvSpPr/>
          <p:nvPr/>
        </p:nvSpPr>
        <p:spPr>
          <a:xfrm>
            <a:off x="6678560" y="2153265"/>
            <a:ext cx="7266039" cy="17517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600" b="1" dirty="0">
                <a:solidFill>
                  <a:schemeClr val="tx1"/>
                </a:solidFill>
              </a:rPr>
              <a:t>25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shortlisted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DA4C929-D3F7-45D1-803B-20B24E749878}"/>
              </a:ext>
            </a:extLst>
          </p:cNvPr>
          <p:cNvGrpSpPr/>
          <p:nvPr/>
        </p:nvGrpSpPr>
        <p:grpSpPr>
          <a:xfrm>
            <a:off x="6678560" y="5824415"/>
            <a:ext cx="7266039" cy="1754556"/>
            <a:chOff x="6678560" y="5824415"/>
            <a:chExt cx="5749413" cy="175455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EDA97B-5CC1-4B54-AA59-C9E9D867FD6E}"/>
                </a:ext>
              </a:extLst>
            </p:cNvPr>
            <p:cNvSpPr/>
            <p:nvPr/>
          </p:nvSpPr>
          <p:spPr>
            <a:xfrm>
              <a:off x="6678560" y="5824415"/>
              <a:ext cx="2834148" cy="17517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6600" b="1" dirty="0">
                  <a:solidFill>
                    <a:schemeClr val="tx1"/>
                  </a:solidFill>
                </a:rPr>
                <a:t>1609</a:t>
              </a:r>
              <a:br>
                <a:rPr lang="en-GB" sz="6600" b="1" dirty="0">
                  <a:solidFill>
                    <a:schemeClr val="tx1"/>
                  </a:solidFill>
                </a:rPr>
              </a:br>
              <a:r>
                <a:rPr lang="en-GB" dirty="0">
                  <a:solidFill>
                    <a:schemeClr val="tx1"/>
                  </a:solidFill>
                </a:rPr>
                <a:t>people voted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B547B0A-5BAF-4DE7-809B-2A586E0C9B81}"/>
                </a:ext>
              </a:extLst>
            </p:cNvPr>
            <p:cNvSpPr/>
            <p:nvPr/>
          </p:nvSpPr>
          <p:spPr>
            <a:xfrm>
              <a:off x="9593825" y="5827189"/>
              <a:ext cx="2834148" cy="17517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6600" b="1" dirty="0">
                  <a:solidFill>
                    <a:schemeClr val="tx1"/>
                  </a:solidFill>
                </a:rPr>
                <a:t>2701</a:t>
              </a:r>
              <a:br>
                <a:rPr lang="en-GB" sz="6600" b="1" dirty="0">
                  <a:solidFill>
                    <a:schemeClr val="tx1"/>
                  </a:solidFill>
                </a:rPr>
              </a:br>
              <a:r>
                <a:rPr lang="en-GB" dirty="0">
                  <a:solidFill>
                    <a:schemeClr val="tx1"/>
                  </a:solidFill>
                </a:rPr>
                <a:t>votes placed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B2E8D4C-39A2-4042-B601-AFCD880F8B8C}"/>
              </a:ext>
            </a:extLst>
          </p:cNvPr>
          <p:cNvGrpSpPr/>
          <p:nvPr/>
        </p:nvGrpSpPr>
        <p:grpSpPr>
          <a:xfrm>
            <a:off x="6678560" y="3979480"/>
            <a:ext cx="7266040" cy="1770502"/>
            <a:chOff x="6678560" y="3979480"/>
            <a:chExt cx="8664678" cy="177050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A80C45E-DABD-42AC-9B94-4FD2CCFB97DB}"/>
                </a:ext>
              </a:extLst>
            </p:cNvPr>
            <p:cNvSpPr/>
            <p:nvPr/>
          </p:nvSpPr>
          <p:spPr>
            <a:xfrm>
              <a:off x="6678560" y="3979480"/>
              <a:ext cx="2834148" cy="17517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6600" b="1" dirty="0">
                  <a:solidFill>
                    <a:schemeClr val="tx1"/>
                  </a:solidFill>
                </a:rPr>
                <a:t>1</a:t>
              </a:r>
              <a:br>
                <a:rPr lang="en-GB" sz="6600" b="1" dirty="0">
                  <a:solidFill>
                    <a:schemeClr val="tx1"/>
                  </a:solidFill>
                </a:rPr>
              </a:br>
              <a:r>
                <a:rPr lang="en-GB" sz="2000" dirty="0">
                  <a:solidFill>
                    <a:schemeClr val="tx1"/>
                  </a:solidFill>
                </a:rPr>
                <a:t>Workplace post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92117FE-694A-403C-B2A8-23A0CAAA250A}"/>
                </a:ext>
              </a:extLst>
            </p:cNvPr>
            <p:cNvSpPr/>
            <p:nvPr/>
          </p:nvSpPr>
          <p:spPr>
            <a:xfrm>
              <a:off x="9593825" y="3988840"/>
              <a:ext cx="2834148" cy="17517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6600" b="1" dirty="0">
                  <a:solidFill>
                    <a:schemeClr val="tx1"/>
                  </a:solidFill>
                </a:rPr>
                <a:t>55</a:t>
              </a:r>
              <a:br>
                <a:rPr lang="en-GB" sz="6600" b="1" dirty="0">
                  <a:solidFill>
                    <a:schemeClr val="tx1"/>
                  </a:solidFill>
                </a:rPr>
              </a:br>
              <a:r>
                <a:rPr lang="en-GB" sz="2000" dirty="0">
                  <a:solidFill>
                    <a:schemeClr val="tx1"/>
                  </a:solidFill>
                </a:rPr>
                <a:t>shares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4A8B591-A0A5-455D-8737-B76DADC599A0}"/>
                </a:ext>
              </a:extLst>
            </p:cNvPr>
            <p:cNvSpPr/>
            <p:nvPr/>
          </p:nvSpPr>
          <p:spPr>
            <a:xfrm>
              <a:off x="12509090" y="3998200"/>
              <a:ext cx="2834148" cy="17517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b="1" dirty="0">
                  <a:solidFill>
                    <a:schemeClr val="tx1"/>
                  </a:solidFill>
                </a:rPr>
                <a:t>1000+</a:t>
              </a:r>
              <a:br>
                <a:rPr lang="en-GB" sz="6600" b="1" dirty="0">
                  <a:solidFill>
                    <a:schemeClr val="tx1"/>
                  </a:solidFill>
                </a:rPr>
              </a:br>
              <a:r>
                <a:rPr lang="en-GB" sz="2000" dirty="0">
                  <a:solidFill>
                    <a:schemeClr val="tx1"/>
                  </a:solidFill>
                </a:rPr>
                <a:t>total views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A9F9672A-AD0F-4952-9961-9D159A55A483}"/>
              </a:ext>
            </a:extLst>
          </p:cNvPr>
          <p:cNvSpPr/>
          <p:nvPr/>
        </p:nvSpPr>
        <p:spPr>
          <a:xfrm>
            <a:off x="13273548" y="946356"/>
            <a:ext cx="671051" cy="9512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432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3339A-89DE-434E-A47D-724A5C6F6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15" y="639763"/>
            <a:ext cx="13258800" cy="1417636"/>
          </a:xfrm>
        </p:spPr>
        <p:txBody>
          <a:bodyPr/>
          <a:lstStyle/>
          <a:p>
            <a:r>
              <a:rPr lang="en-GB" dirty="0"/>
              <a:t>The results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5F5FA39-8DA1-4EF7-A352-579FA6FE33B7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4538446"/>
              </p:ext>
            </p:extLst>
          </p:nvPr>
        </p:nvGraphicFramePr>
        <p:xfrm>
          <a:off x="766915" y="1215368"/>
          <a:ext cx="12319821" cy="6248594"/>
        </p:xfrm>
        <a:graphic>
          <a:graphicData uri="http://schemas.openxmlformats.org/drawingml/2006/table">
            <a:tbl>
              <a:tblPr/>
              <a:tblGrid>
                <a:gridCol w="255640">
                  <a:extLst>
                    <a:ext uri="{9D8B030D-6E8A-4147-A177-3AD203B41FA5}">
                      <a16:colId xmlns:a16="http://schemas.microsoft.com/office/drawing/2014/main" val="1900989781"/>
                    </a:ext>
                  </a:extLst>
                </a:gridCol>
                <a:gridCol w="10314039">
                  <a:extLst>
                    <a:ext uri="{9D8B030D-6E8A-4147-A177-3AD203B41FA5}">
                      <a16:colId xmlns:a16="http://schemas.microsoft.com/office/drawing/2014/main" val="1958105536"/>
                    </a:ext>
                  </a:extLst>
                </a:gridCol>
                <a:gridCol w="1750142">
                  <a:extLst>
                    <a:ext uri="{9D8B030D-6E8A-4147-A177-3AD203B41FA5}">
                      <a16:colId xmlns:a16="http://schemas.microsoft.com/office/drawing/2014/main" val="4082289842"/>
                    </a:ext>
                  </a:extLst>
                </a:gridCol>
              </a:tblGrid>
              <a:tr h="78026">
                <a:tc>
                  <a:txBody>
                    <a:bodyPr/>
                    <a:lstStyle/>
                    <a:p>
                      <a:pPr algn="ctr" fontAlgn="b"/>
                      <a:endParaRPr lang="en-GB" sz="14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1496" marR="1496" marT="1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Solution</a:t>
                      </a:r>
                    </a:p>
                  </a:txBody>
                  <a:tcPr marL="1496" marR="1496" marT="1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Number of votes</a:t>
                      </a:r>
                    </a:p>
                  </a:txBody>
                  <a:tcPr marL="1496" marR="1496" marT="1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22167"/>
                  </a:ext>
                </a:extLst>
              </a:tr>
              <a:tr h="21993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BMW Group High Performance Data-Driven Development Platform for Autonomous Driving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0090127"/>
                  </a:ext>
                </a:extLst>
              </a:tr>
              <a:tr h="5414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Energy portal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442386"/>
                  </a:ext>
                </a:extLst>
              </a:tr>
              <a:tr h="10678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Zurich UK Service Automation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1588031"/>
                  </a:ext>
                </a:extLst>
              </a:tr>
              <a:tr h="31736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Application Modernization and Automation solution for PDM Portal application in Zurich 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335997"/>
                  </a:ext>
                </a:extLst>
              </a:tr>
              <a:tr h="21207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Operational and technical support on </a:t>
                      </a:r>
                      <a:r>
                        <a:rPr lang="en-GB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CaixaBank's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Watson Strategy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2007677"/>
                  </a:ext>
                </a:extLst>
              </a:tr>
              <a:tr h="18575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Mainframe Modernization &amp; </a:t>
                      </a:r>
                      <a:r>
                        <a:rPr lang="en-GB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DevSecOps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for Insurance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616336"/>
                  </a:ext>
                </a:extLst>
              </a:tr>
              <a:tr h="8046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DXC Smart Wagon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2111105"/>
                  </a:ext>
                </a:extLst>
              </a:tr>
              <a:tr h="159432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Slovak </a:t>
                      </a:r>
                      <a:r>
                        <a:rPr lang="en-GB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eID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- Electronic Identity Scheme Solutions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934722"/>
                  </a:ext>
                </a:extLst>
              </a:tr>
              <a:tr h="17472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Low Emission Zone (LEZ) Brussels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1022785"/>
                  </a:ext>
                </a:extLst>
              </a:tr>
              <a:tr h="8046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DXC Digital Explorer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452485"/>
                  </a:ext>
                </a:extLst>
              </a:tr>
              <a:tr h="18575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Modernizing AA’s Irregular Operations Application Suite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8543740"/>
                  </a:ext>
                </a:extLst>
              </a:tr>
              <a:tr h="10678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Automatic Backup Monitoring Solution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89997"/>
                  </a:ext>
                </a:extLst>
              </a:tr>
              <a:tr h="21207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Real World Evidence for better Research and Clinical decisions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934795"/>
                  </a:ext>
                </a:extLst>
              </a:tr>
              <a:tr h="23840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Ten-X CI/CD pipeline and automated Kubernetes solution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035173"/>
                  </a:ext>
                </a:extLst>
              </a:tr>
              <a:tr h="343692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Re-engineering to Microservices &amp; Containerization with Kubernetes and </a:t>
                      </a:r>
                      <a:r>
                        <a:rPr lang="en-GB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DevSecOps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on Zurich VM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5591391"/>
                  </a:ext>
                </a:extLst>
              </a:tr>
              <a:tr h="29104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Smart metering Access Point Manager and Meter Data Management Solution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421014"/>
                  </a:ext>
                </a:extLst>
              </a:tr>
              <a:tr h="20567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Integrating the Sipar2 application for the Flemish Government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6679408"/>
                  </a:ext>
                </a:extLst>
              </a:tr>
              <a:tr h="5414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Monitoring 360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816893"/>
                  </a:ext>
                </a:extLst>
              </a:tr>
              <a:tr h="8046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Smart Factory Service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133512"/>
                  </a:ext>
                </a:extLst>
              </a:tr>
              <a:tr h="21207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DrillAR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- Augmented Reality to monitor Mining Equipment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146335"/>
                  </a:ext>
                </a:extLst>
              </a:tr>
              <a:tr h="18575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HP SPROUT CONFERENCE ROOM APPLICATION AND BADGE PRINTING APPLICATION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142394"/>
                  </a:ext>
                </a:extLst>
              </a:tr>
              <a:tr h="29104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Xuber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Insurance Digital Health Platform implementation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336466"/>
                  </a:ext>
                </a:extLst>
              </a:tr>
              <a:tr h="31736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Fully Interactive User Interface Simulation of the Future - Made for Augmented and Virtual Reality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3372260"/>
                  </a:ext>
                </a:extLst>
              </a:tr>
              <a:tr h="13310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Multi Cloud High Availability Strategy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545130"/>
                  </a:ext>
                </a:extLst>
              </a:tr>
              <a:tr h="5414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TELEOP logistics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6240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34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12AC50-5118-4DDF-A9B1-DA6182903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Voting Communities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DA8061E-206E-4480-B964-21F651A96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57399"/>
            <a:ext cx="4308987" cy="5121275"/>
          </a:xfrm>
        </p:spPr>
        <p:txBody>
          <a:bodyPr/>
          <a:lstStyle/>
          <a:p>
            <a:r>
              <a:rPr lang="en-GB" dirty="0"/>
              <a:t>Clear patterns of teams lobbying/promoting their nominations</a:t>
            </a:r>
          </a:p>
          <a:p>
            <a:endParaRPr lang="en-GB" dirty="0"/>
          </a:p>
          <a:p>
            <a:r>
              <a:rPr lang="en-GB" dirty="0"/>
              <a:t>High number of users voting for a single solution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DA97E37-8289-42EA-8FB8-9E2F9A9F5E7E}"/>
              </a:ext>
            </a:extLst>
          </p:cNvPr>
          <p:cNvGrpSpPr/>
          <p:nvPr/>
        </p:nvGrpSpPr>
        <p:grpSpPr>
          <a:xfrm>
            <a:off x="12444144" y="6273899"/>
            <a:ext cx="1555178" cy="1181853"/>
            <a:chOff x="12444144" y="6273899"/>
            <a:chExt cx="1555178" cy="1181853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7C0AE06-5EA8-4D48-98DD-B8213EC289B7}"/>
                </a:ext>
              </a:extLst>
            </p:cNvPr>
            <p:cNvGrpSpPr/>
            <p:nvPr/>
          </p:nvGrpSpPr>
          <p:grpSpPr>
            <a:xfrm>
              <a:off x="12444144" y="6880665"/>
              <a:ext cx="981922" cy="271703"/>
              <a:chOff x="12636122" y="6876116"/>
              <a:chExt cx="981922" cy="271703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2AE4319-484A-4C73-83FB-9BB8E5631567}"/>
                  </a:ext>
                </a:extLst>
              </p:cNvPr>
              <p:cNvSpPr/>
              <p:nvPr/>
            </p:nvSpPr>
            <p:spPr>
              <a:xfrm>
                <a:off x="12636122" y="6876116"/>
                <a:ext cx="271703" cy="271703"/>
              </a:xfrm>
              <a:prstGeom prst="ellipse">
                <a:avLst/>
              </a:prstGeom>
              <a:solidFill>
                <a:srgbClr val="4C8EDA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55777F5-BB58-4EDD-80F4-BE104D3664E9}"/>
                  </a:ext>
                </a:extLst>
              </p:cNvPr>
              <p:cNvSpPr txBox="1"/>
              <p:nvPr/>
            </p:nvSpPr>
            <p:spPr>
              <a:xfrm>
                <a:off x="12973316" y="6888857"/>
                <a:ext cx="64472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000" dirty="0"/>
                  <a:t>Solution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EEF3F3C-713C-4C0D-A3F3-8EC2BF6BCE24}"/>
                </a:ext>
              </a:extLst>
            </p:cNvPr>
            <p:cNvGrpSpPr/>
            <p:nvPr/>
          </p:nvGrpSpPr>
          <p:grpSpPr>
            <a:xfrm>
              <a:off x="12444144" y="7209531"/>
              <a:ext cx="862873" cy="246221"/>
              <a:chOff x="12699066" y="7209531"/>
              <a:chExt cx="862873" cy="246221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2750454-17B2-470E-B431-426C213D71F0}"/>
                  </a:ext>
                </a:extLst>
              </p:cNvPr>
              <p:cNvSpPr/>
              <p:nvPr/>
            </p:nvSpPr>
            <p:spPr>
              <a:xfrm>
                <a:off x="12699066" y="7259735"/>
                <a:ext cx="145813" cy="145813"/>
              </a:xfrm>
              <a:prstGeom prst="ellipse">
                <a:avLst/>
              </a:prstGeom>
              <a:solidFill>
                <a:srgbClr val="B8EB97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1F375DC-8C49-46D1-8F83-898FB45F4DCA}"/>
                  </a:ext>
                </a:extLst>
              </p:cNvPr>
              <p:cNvSpPr txBox="1"/>
              <p:nvPr/>
            </p:nvSpPr>
            <p:spPr>
              <a:xfrm>
                <a:off x="12973316" y="7209531"/>
                <a:ext cx="58862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000" dirty="0"/>
                  <a:t>Person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FB0E409-3D34-4326-A0A6-EFBEB8F18EA5}"/>
                </a:ext>
              </a:extLst>
            </p:cNvPr>
            <p:cNvGrpSpPr/>
            <p:nvPr/>
          </p:nvGrpSpPr>
          <p:grpSpPr>
            <a:xfrm>
              <a:off x="12444144" y="6273899"/>
              <a:ext cx="1555178" cy="246221"/>
              <a:chOff x="12444144" y="6273899"/>
              <a:chExt cx="1555178" cy="246221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FF996B5-44DF-478B-88D3-641553E6B4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44144" y="6397009"/>
                <a:ext cx="463681" cy="0"/>
              </a:xfrm>
              <a:prstGeom prst="line">
                <a:avLst/>
              </a:prstGeom>
              <a:ln w="6350" cap="sq">
                <a:solidFill>
                  <a:srgbClr val="DA71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B13B2F8-4237-4D66-AEDE-5DAE78EF9E48}"/>
                  </a:ext>
                </a:extLst>
              </p:cNvPr>
              <p:cNvSpPr txBox="1"/>
              <p:nvPr/>
            </p:nvSpPr>
            <p:spPr>
              <a:xfrm>
                <a:off x="12985903" y="6273899"/>
                <a:ext cx="101341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000" dirty="0"/>
                  <a:t>Reporting Line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F12F1D2-3290-483E-B97F-60844136E46C}"/>
                </a:ext>
              </a:extLst>
            </p:cNvPr>
            <p:cNvGrpSpPr/>
            <p:nvPr/>
          </p:nvGrpSpPr>
          <p:grpSpPr>
            <a:xfrm>
              <a:off x="12444144" y="6577282"/>
              <a:ext cx="1215369" cy="246221"/>
              <a:chOff x="12467303" y="6585776"/>
              <a:chExt cx="1215369" cy="246221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8079BCF-721C-4DCD-BEB4-6B6D53F715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67303" y="6708886"/>
                <a:ext cx="440522" cy="0"/>
              </a:xfrm>
              <a:prstGeom prst="line">
                <a:avLst/>
              </a:prstGeom>
              <a:ln w="6350" cap="sq">
                <a:solidFill>
                  <a:srgbClr val="5897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D8096AA-57EE-4847-850F-359E89AB7AE7}"/>
                  </a:ext>
                </a:extLst>
              </p:cNvPr>
              <p:cNvSpPr txBox="1"/>
              <p:nvPr/>
            </p:nvSpPr>
            <p:spPr>
              <a:xfrm>
                <a:off x="12981839" y="6585776"/>
                <a:ext cx="70083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000" dirty="0"/>
                  <a:t>Voted for</a:t>
                </a:r>
              </a:p>
            </p:txBody>
          </p:sp>
        </p:grpSp>
      </p:grpSp>
      <p:pic>
        <p:nvPicPr>
          <p:cNvPr id="3" name="Picture 2" descr="A picture containing fireworks, star&#10;&#10;Description automatically generated">
            <a:extLst>
              <a:ext uri="{FF2B5EF4-FFF2-40B4-BE49-F238E27FC236}">
                <a16:creationId xmlns:a16="http://schemas.microsoft.com/office/drawing/2014/main" id="{6BA319C7-22E2-484A-9DDF-0D2A68DFF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2312" y="0"/>
            <a:ext cx="9219892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15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3339A-89DE-434E-A47D-724A5C6F6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Detailed Usage Numbers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7ABFFE6-7BCC-438E-9F06-9B4D7EFB9E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0457766"/>
              </p:ext>
            </p:extLst>
          </p:nvPr>
        </p:nvGraphicFramePr>
        <p:xfrm>
          <a:off x="685805" y="2329135"/>
          <a:ext cx="5334024" cy="1344977"/>
        </p:xfrm>
        <a:graphic>
          <a:graphicData uri="http://schemas.openxmlformats.org/drawingml/2006/table">
            <a:tbl>
              <a:tblPr firstRow="1" bandRow="1">
                <a:tableStyleId>{45BD5076-5073-49C7-9E08-65982F3C9860}</a:tableStyleId>
              </a:tblPr>
              <a:tblGrid>
                <a:gridCol w="628428">
                  <a:extLst>
                    <a:ext uri="{9D8B030D-6E8A-4147-A177-3AD203B41FA5}">
                      <a16:colId xmlns:a16="http://schemas.microsoft.com/office/drawing/2014/main" val="3370644874"/>
                    </a:ext>
                  </a:extLst>
                </a:gridCol>
                <a:gridCol w="522844">
                  <a:extLst>
                    <a:ext uri="{9D8B030D-6E8A-4147-A177-3AD203B41FA5}">
                      <a16:colId xmlns:a16="http://schemas.microsoft.com/office/drawing/2014/main" val="4028153342"/>
                    </a:ext>
                  </a:extLst>
                </a:gridCol>
                <a:gridCol w="522844">
                  <a:extLst>
                    <a:ext uri="{9D8B030D-6E8A-4147-A177-3AD203B41FA5}">
                      <a16:colId xmlns:a16="http://schemas.microsoft.com/office/drawing/2014/main" val="4218643363"/>
                    </a:ext>
                  </a:extLst>
                </a:gridCol>
                <a:gridCol w="522844">
                  <a:extLst>
                    <a:ext uri="{9D8B030D-6E8A-4147-A177-3AD203B41FA5}">
                      <a16:colId xmlns:a16="http://schemas.microsoft.com/office/drawing/2014/main" val="3186453144"/>
                    </a:ext>
                  </a:extLst>
                </a:gridCol>
                <a:gridCol w="522844">
                  <a:extLst>
                    <a:ext uri="{9D8B030D-6E8A-4147-A177-3AD203B41FA5}">
                      <a16:colId xmlns:a16="http://schemas.microsoft.com/office/drawing/2014/main" val="2548329848"/>
                    </a:ext>
                  </a:extLst>
                </a:gridCol>
                <a:gridCol w="522844">
                  <a:extLst>
                    <a:ext uri="{9D8B030D-6E8A-4147-A177-3AD203B41FA5}">
                      <a16:colId xmlns:a16="http://schemas.microsoft.com/office/drawing/2014/main" val="264888501"/>
                    </a:ext>
                  </a:extLst>
                </a:gridCol>
                <a:gridCol w="522844">
                  <a:extLst>
                    <a:ext uri="{9D8B030D-6E8A-4147-A177-3AD203B41FA5}">
                      <a16:colId xmlns:a16="http://schemas.microsoft.com/office/drawing/2014/main" val="809155424"/>
                    </a:ext>
                  </a:extLst>
                </a:gridCol>
                <a:gridCol w="522844">
                  <a:extLst>
                    <a:ext uri="{9D8B030D-6E8A-4147-A177-3AD203B41FA5}">
                      <a16:colId xmlns:a16="http://schemas.microsoft.com/office/drawing/2014/main" val="239347248"/>
                    </a:ext>
                  </a:extLst>
                </a:gridCol>
                <a:gridCol w="522844">
                  <a:extLst>
                    <a:ext uri="{9D8B030D-6E8A-4147-A177-3AD203B41FA5}">
                      <a16:colId xmlns:a16="http://schemas.microsoft.com/office/drawing/2014/main" val="4129213587"/>
                    </a:ext>
                  </a:extLst>
                </a:gridCol>
                <a:gridCol w="522844">
                  <a:extLst>
                    <a:ext uri="{9D8B030D-6E8A-4147-A177-3AD203B41FA5}">
                      <a16:colId xmlns:a16="http://schemas.microsoft.com/office/drawing/2014/main" val="3573772420"/>
                    </a:ext>
                  </a:extLst>
                </a:gridCol>
              </a:tblGrid>
              <a:tr h="359210"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Mon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Tue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Thurs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Fri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Mon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Tue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Thurs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843437"/>
                  </a:ext>
                </a:extLst>
              </a:tr>
              <a:tr h="620007">
                <a:tc>
                  <a:txBody>
                    <a:bodyPr/>
                    <a:lstStyle/>
                    <a:p>
                      <a:r>
                        <a:rPr lang="en-GB" sz="900" dirty="0"/>
                        <a:t>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1003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605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554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316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206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160</a:t>
                      </a:r>
                    </a:p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134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316274"/>
                  </a:ext>
                </a:extLst>
              </a:tr>
              <a:tr h="359210">
                <a:tc>
                  <a:txBody>
                    <a:bodyPr/>
                    <a:lstStyle/>
                    <a:p>
                      <a:r>
                        <a:rPr lang="en-GB" sz="900" dirty="0"/>
                        <a:t>Page 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2663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1510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803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487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342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396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215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65571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2F3F1B4-7273-4683-B005-52430D149D8A}"/>
              </a:ext>
            </a:extLst>
          </p:cNvPr>
          <p:cNvSpPr txBox="1"/>
          <p:nvPr/>
        </p:nvSpPr>
        <p:spPr>
          <a:xfrm>
            <a:off x="599768" y="3847034"/>
            <a:ext cx="270439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Top countries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55F221-7AA3-4A66-B3A2-85C5ABD50254}"/>
              </a:ext>
            </a:extLst>
          </p:cNvPr>
          <p:cNvSpPr txBox="1"/>
          <p:nvPr/>
        </p:nvSpPr>
        <p:spPr>
          <a:xfrm>
            <a:off x="599767" y="1475002"/>
            <a:ext cx="409894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Users and Page Views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91AF6F1-EF18-4B76-BB46-39D9506941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6788780"/>
              </p:ext>
            </p:extLst>
          </p:nvPr>
        </p:nvGraphicFramePr>
        <p:xfrm>
          <a:off x="685805" y="4634420"/>
          <a:ext cx="2556625" cy="2225040"/>
        </p:xfrm>
        <a:graphic>
          <a:graphicData uri="http://schemas.openxmlformats.org/drawingml/2006/table">
            <a:tbl>
              <a:tblPr firstRow="1" bandRow="1">
                <a:tableStyleId>{45BD5076-5073-49C7-9E08-65982F3C9860}</a:tableStyleId>
              </a:tblPr>
              <a:tblGrid>
                <a:gridCol w="1351280">
                  <a:extLst>
                    <a:ext uri="{9D8B030D-6E8A-4147-A177-3AD203B41FA5}">
                      <a16:colId xmlns:a16="http://schemas.microsoft.com/office/drawing/2014/main" val="3370644874"/>
                    </a:ext>
                  </a:extLst>
                </a:gridCol>
                <a:gridCol w="1205345">
                  <a:extLst>
                    <a:ext uri="{9D8B030D-6E8A-4147-A177-3AD203B41FA5}">
                      <a16:colId xmlns:a16="http://schemas.microsoft.com/office/drawing/2014/main" val="40281533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843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India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316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Belgium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655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8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Germany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9890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UK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08808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EB3141E6-B6EA-4305-8A13-A008CF38D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049" y="4114799"/>
            <a:ext cx="5169828" cy="3264282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DBCA7F6-0146-4CB0-A92D-227F8166C8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813528"/>
              </p:ext>
            </p:extLst>
          </p:nvPr>
        </p:nvGraphicFramePr>
        <p:xfrm>
          <a:off x="3687621" y="4634420"/>
          <a:ext cx="2556625" cy="2225040"/>
        </p:xfrm>
        <a:graphic>
          <a:graphicData uri="http://schemas.openxmlformats.org/drawingml/2006/table">
            <a:tbl>
              <a:tblPr firstRow="1" bandRow="1">
                <a:tableStyleId>{45BD5076-5073-49C7-9E08-65982F3C9860}</a:tableStyleId>
              </a:tblPr>
              <a:tblGrid>
                <a:gridCol w="1351280">
                  <a:extLst>
                    <a:ext uri="{9D8B030D-6E8A-4147-A177-3AD203B41FA5}">
                      <a16:colId xmlns:a16="http://schemas.microsoft.com/office/drawing/2014/main" val="1518808011"/>
                    </a:ext>
                  </a:extLst>
                </a:gridCol>
                <a:gridCol w="1205345">
                  <a:extLst>
                    <a:ext uri="{9D8B030D-6E8A-4147-A177-3AD203B41FA5}">
                      <a16:colId xmlns:a16="http://schemas.microsoft.com/office/drawing/2014/main" val="22819250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526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Philippines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476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Spain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990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Bulgaria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484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Brazil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362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Australia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843066"/>
                  </a:ext>
                </a:extLst>
              </a:tr>
            </a:tbl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6808CE2B-D2B4-4174-9CE0-47603A25B7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1852866"/>
              </p:ext>
            </p:extLst>
          </p:nvPr>
        </p:nvGraphicFramePr>
        <p:xfrm>
          <a:off x="7335951" y="424737"/>
          <a:ext cx="5334024" cy="35560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4492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3339A-89DE-434E-A47D-724A5C6F6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2B872-5749-4657-86C1-6988295B0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2057399"/>
            <a:ext cx="13069529" cy="5121275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Communication policy has a negative effect on awareness (41 submissions) = zero awareness</a:t>
            </a:r>
          </a:p>
          <a:p>
            <a:r>
              <a:rPr lang="en-GB" dirty="0"/>
              <a:t>Award team size needs to be reviewed – Digital project = scrum teams = 7-8 people.</a:t>
            </a:r>
            <a:br>
              <a:rPr lang="en-GB" dirty="0"/>
            </a:br>
            <a:r>
              <a:rPr lang="en-GB" dirty="0"/>
              <a:t>ANZ region voiced strong concerns this will exclude 3 technical members by default</a:t>
            </a:r>
          </a:p>
          <a:p>
            <a:r>
              <a:rPr lang="en-GB" dirty="0" err="1"/>
              <a:t>rCTO</a:t>
            </a:r>
            <a:r>
              <a:rPr lang="en-GB" dirty="0"/>
              <a:t> engagement poor in some regions</a:t>
            </a:r>
          </a:p>
          <a:p>
            <a:r>
              <a:rPr lang="en-GB" dirty="0"/>
              <a:t>DTC engagement poor in UKIIMEA region</a:t>
            </a:r>
          </a:p>
          <a:p>
            <a:r>
              <a:rPr lang="en-GB" dirty="0"/>
              <a:t>Asia region impacted due to no </a:t>
            </a:r>
            <a:r>
              <a:rPr lang="en-GB" dirty="0" err="1"/>
              <a:t>rCTO</a:t>
            </a:r>
            <a:endParaRPr lang="en-GB" dirty="0"/>
          </a:p>
          <a:p>
            <a:r>
              <a:rPr lang="en-GB" dirty="0"/>
              <a:t>People Votes – Single post via Workplace</a:t>
            </a:r>
          </a:p>
          <a:p>
            <a:pPr lvl="1"/>
            <a:r>
              <a:rPr lang="en-GB" dirty="0"/>
              <a:t>Sharing across Workplace was good (55 shares, 1000+ views)</a:t>
            </a:r>
          </a:p>
          <a:p>
            <a:pPr lvl="1"/>
            <a:r>
              <a:rPr lang="en-GB" dirty="0"/>
              <a:t>Nominated teams got behind their solution and lobbied their peers</a:t>
            </a:r>
          </a:p>
          <a:p>
            <a:pPr lvl="1"/>
            <a:r>
              <a:rPr lang="en-GB" dirty="0"/>
              <a:t>Industry groups supported their solutions</a:t>
            </a:r>
          </a:p>
          <a:p>
            <a:pPr lvl="1"/>
            <a:r>
              <a:rPr lang="en-GB" dirty="0"/>
              <a:t>Excellent overall engagement within the South Europe region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Program members need permission to “pin” post to key workplace groups (CTO, AO)</a:t>
            </a:r>
          </a:p>
          <a:p>
            <a:r>
              <a:rPr lang="en-GB" dirty="0"/>
              <a:t>No reported issues with the DE platform – highest volume of users to every access the platform, but still very low given overall employee numbers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490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998E1-8A1C-43BE-BA78-3D173C09E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Digital Explorer Enhancements from user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C3022-CC73-4994-9A8C-F4A13CC04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Required before TE2021</a:t>
            </a:r>
          </a:p>
          <a:p>
            <a:r>
              <a:rPr lang="en-GB" dirty="0"/>
              <a:t>Allow contacts to be identified as “award candidates”; thus removing the risk of too many contacts and a clear action for the team to select the number of people entitled to the award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General improvements </a:t>
            </a:r>
            <a:r>
              <a:rPr lang="en-GB" dirty="0"/>
              <a:t>(already in the backlog)</a:t>
            </a:r>
          </a:p>
          <a:p>
            <a:r>
              <a:rPr lang="en-GB" dirty="0"/>
              <a:t>Simplify submission form (move save &amp; cancel button into breadcrumbs)</a:t>
            </a:r>
          </a:p>
          <a:p>
            <a:r>
              <a:rPr lang="en-GB" dirty="0"/>
              <a:t>Improve error reporting (form validation errors highlighted)</a:t>
            </a:r>
          </a:p>
          <a:p>
            <a:r>
              <a:rPr lang="en-GB" dirty="0"/>
              <a:t>Allow editors to preview media and links</a:t>
            </a:r>
          </a:p>
          <a:p>
            <a:r>
              <a:rPr lang="en-GB" dirty="0"/>
              <a:t>Datasheet : Merge contact with multiple roles into one line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>
              <a:solidFill>
                <a:srgbClr val="FF0000"/>
              </a:solidFill>
            </a:endParaRP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622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XC">
  <a:themeElements>
    <a:clrScheme name="Custom 1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666666"/>
      </a:accent2>
      <a:accent3>
        <a:srgbClr val="D9D9D9"/>
      </a:accent3>
      <a:accent4>
        <a:srgbClr val="FFED00"/>
      </a:accent4>
      <a:accent5>
        <a:srgbClr val="64FF00"/>
      </a:accent5>
      <a:accent6>
        <a:srgbClr val="00C9FF"/>
      </a:accent6>
      <a:hlink>
        <a:srgbClr val="000000"/>
      </a:hlink>
      <a:folHlink>
        <a:srgbClr val="666666"/>
      </a:folHlink>
    </a:clrScheme>
    <a:fontScheme name="DX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DXC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/>
      <a:style>
        <a:lnRef idx="0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94AB146E-232F-441B-A512-394E8F655083}" vid="{820694B0-1355-424B-83CD-D5C5613480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118BBC3B47B745B120DF1B861C4CB1" ma:contentTypeVersion="15" ma:contentTypeDescription="Create a new document." ma:contentTypeScope="" ma:versionID="465b7b24185c6bfa7e937b9392a2ec37">
  <xsd:schema xmlns:xsd="http://www.w3.org/2001/XMLSchema" xmlns:xs="http://www.w3.org/2001/XMLSchema" xmlns:p="http://schemas.microsoft.com/office/2006/metadata/properties" xmlns:ns3="7bbbf46f-11f7-4a76-a153-797481bc1696" xmlns:ns4="7d106420-3f4a-4cb6-90da-75bb9d546c19" targetNamespace="http://schemas.microsoft.com/office/2006/metadata/properties" ma:root="true" ma:fieldsID="505f23f626e790641c2e691e9bd5a5e7" ns3:_="" ns4:_="">
    <xsd:import namespace="7bbbf46f-11f7-4a76-a153-797481bc1696"/>
    <xsd:import namespace="7d106420-3f4a-4cb6-90da-75bb9d546c1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EventHashCode" minOccurs="0"/>
                <xsd:element ref="ns4:MediaServiceGenerationTim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bf46f-11f7-4a76-a153-797481bc169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106420-3f4a-4cb6-90da-75bb9d546c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4E28756-B120-4710-9E8E-6C049AAB9B6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9374899-C7B2-40D6-BAFA-E6A7B63DB7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bf46f-11f7-4a76-a153-797481bc1696"/>
    <ds:schemaRef ds:uri="7d106420-3f4a-4cb6-90da-75bb9d546c1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ED0ABCC-56CC-45DB-ABCE-8FC74B5D10D6}">
  <ds:schemaRefs>
    <ds:schemaRef ds:uri="7bbbf46f-11f7-4a76-a153-797481bc1696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7d106420-3f4a-4cb6-90da-75bb9d546c19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DXC Template</Template>
  <TotalTime>128</TotalTime>
  <Words>462</Words>
  <Application>Microsoft Office PowerPoint</Application>
  <PresentationFormat>Custom</PresentationFormat>
  <Paragraphs>178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Arial</vt:lpstr>
      <vt:lpstr>DXC</vt:lpstr>
      <vt:lpstr>Technical Excellence 2020</vt:lpstr>
      <vt:lpstr>PowerPoint Presentation</vt:lpstr>
      <vt:lpstr>The results</vt:lpstr>
      <vt:lpstr>Voting Communities</vt:lpstr>
      <vt:lpstr>Detailed Usage Numbers</vt:lpstr>
      <vt:lpstr>Observations</vt:lpstr>
      <vt:lpstr>Digital Explorer Enhancements from user community</vt:lpstr>
    </vt:vector>
  </TitlesOfParts>
  <Manager/>
  <Company>DXC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Technical Excellence 2020</dc:title>
  <dc:subject/>
  <dc:creator>David Stevens</dc:creator>
  <cp:keywords/>
  <dc:description/>
  <cp:lastModifiedBy>Stevens, David</cp:lastModifiedBy>
  <cp:revision>4</cp:revision>
  <cp:lastPrinted>2018-07-20T15:33:39Z</cp:lastPrinted>
  <dcterms:created xsi:type="dcterms:W3CDTF">2019-09-26T14:40:39Z</dcterms:created>
  <dcterms:modified xsi:type="dcterms:W3CDTF">2019-09-27T08:18:47Z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0x01010056118BBC3B47B745B120DF1B861C4CB1</vt:lpwstr>
  </property>
</Properties>
</file>